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</p:sldMasterIdLst>
  <p:notesMasterIdLst>
    <p:notesMasterId r:id="rId25"/>
  </p:notesMasterIdLst>
  <p:sldIdLst>
    <p:sldId id="364" r:id="rId4"/>
    <p:sldId id="423" r:id="rId5"/>
    <p:sldId id="450" r:id="rId6"/>
    <p:sldId id="472" r:id="rId7"/>
    <p:sldId id="447" r:id="rId8"/>
    <p:sldId id="323" r:id="rId9"/>
    <p:sldId id="473" r:id="rId10"/>
    <p:sldId id="426" r:id="rId11"/>
    <p:sldId id="422" r:id="rId12"/>
    <p:sldId id="449" r:id="rId13"/>
    <p:sldId id="433" r:id="rId14"/>
    <p:sldId id="359" r:id="rId15"/>
    <p:sldId id="360" r:id="rId16"/>
    <p:sldId id="417" r:id="rId17"/>
    <p:sldId id="434" r:id="rId18"/>
    <p:sldId id="435" r:id="rId19"/>
    <p:sldId id="442" r:id="rId20"/>
    <p:sldId id="436" r:id="rId21"/>
    <p:sldId id="437" r:id="rId22"/>
    <p:sldId id="438" r:id="rId23"/>
    <p:sldId id="4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Atout, Rama" initials="AAR" lastIdx="2" clrIdx="0">
    <p:extLst>
      <p:ext uri="{19B8F6BF-5375-455C-9EA6-DF929625EA0E}">
        <p15:presenceInfo xmlns:p15="http://schemas.microsoft.com/office/powerpoint/2012/main" userId="S::CA1alra@octapharma.com::b2642118-3d44-4e59-a350-7c31151eaf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C3F5D-2EBC-4F66-B433-062A1313DD2F}" v="3" dt="2021-07-21T14:32:49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Atout, Rama" userId="b2642118-3d44-4e59-a350-7c31151eaff7" providerId="ADAL" clId="{B6BC3F5D-2EBC-4F66-B433-062A1313DD2F}"/>
    <pc:docChg chg="custSel delSld modSld sldOrd">
      <pc:chgData name="Al Atout, Rama" userId="b2642118-3d44-4e59-a350-7c31151eaff7" providerId="ADAL" clId="{B6BC3F5D-2EBC-4F66-B433-062A1313DD2F}" dt="2021-07-27T14:19:36.330" v="167" actId="20577"/>
      <pc:docMkLst>
        <pc:docMk/>
      </pc:docMkLst>
      <pc:sldChg chg="addSp delSp modSp mod">
        <pc:chgData name="Al Atout, Rama" userId="b2642118-3d44-4e59-a350-7c31151eaff7" providerId="ADAL" clId="{B6BC3F5D-2EBC-4F66-B433-062A1313DD2F}" dt="2021-07-21T14:32:13.537" v="132" actId="1035"/>
        <pc:sldMkLst>
          <pc:docMk/>
          <pc:sldMk cId="2929893778" sldId="323"/>
        </pc:sldMkLst>
        <pc:spChg chg="mod">
          <ac:chgData name="Al Atout, Rama" userId="b2642118-3d44-4e59-a350-7c31151eaff7" providerId="ADAL" clId="{B6BC3F5D-2EBC-4F66-B433-062A1313DD2F}" dt="2021-07-21T14:32:13.537" v="132" actId="1035"/>
          <ac:spMkLst>
            <pc:docMk/>
            <pc:sldMk cId="2929893778" sldId="323"/>
            <ac:spMk id="2" creationId="{0137B6D0-B6D7-CC40-BB4E-A7A086A182FD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39" creationId="{8C21B1E9-EC28-E64C-A9F0-3667A70B7534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40" creationId="{C8B641D7-8997-BD42-9BBD-E06C425AA63B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41" creationId="{99700ED4-B0E8-FE45-9CB3-4BEB41ACAC38}"/>
          </ac:spMkLst>
        </pc:spChg>
        <pc:spChg chg="del">
          <ac:chgData name="Al Atout, Rama" userId="b2642118-3d44-4e59-a350-7c31151eaff7" providerId="ADAL" clId="{B6BC3F5D-2EBC-4F66-B433-062A1313DD2F}" dt="2021-07-21T14:26:31.748" v="32" actId="478"/>
          <ac:spMkLst>
            <pc:docMk/>
            <pc:sldMk cId="2929893778" sldId="323"/>
            <ac:spMk id="42" creationId="{5696F317-E86A-ED4F-9741-E99DF1B701F5}"/>
          </ac:spMkLst>
        </pc:spChg>
        <pc:spChg chg="mod">
          <ac:chgData name="Al Atout, Rama" userId="b2642118-3d44-4e59-a350-7c31151eaff7" providerId="ADAL" clId="{B6BC3F5D-2EBC-4F66-B433-062A1313DD2F}" dt="2021-07-21T14:31:15.873" v="122" actId="1076"/>
          <ac:spMkLst>
            <pc:docMk/>
            <pc:sldMk cId="2929893778" sldId="323"/>
            <ac:spMk id="43" creationId="{DA96A13A-F422-CD4D-B4D9-A98DCCE897AB}"/>
          </ac:spMkLst>
        </pc:spChg>
        <pc:spChg chg="add 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45" creationId="{695C08BE-519A-4BE5-B568-C9EEF0ECE49C}"/>
          </ac:spMkLst>
        </pc:spChg>
        <pc:spChg chg="add 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49" creationId="{F6E988AE-0589-4019-9D2A-7493E0A3D403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50" creationId="{0F4DA059-A82F-194E-948D-CD5BA52FC0E3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51" creationId="{1272A309-7E2C-C540-8089-EDE4522AF6D0}"/>
          </ac:spMkLst>
        </pc:spChg>
        <pc:spChg chg="mod">
          <ac:chgData name="Al Atout, Rama" userId="b2642118-3d44-4e59-a350-7c31151eaff7" providerId="ADAL" clId="{B6BC3F5D-2EBC-4F66-B433-062A1313DD2F}" dt="2021-07-21T14:30:18.542" v="34"/>
          <ac:spMkLst>
            <pc:docMk/>
            <pc:sldMk cId="2929893778" sldId="323"/>
            <ac:spMk id="54" creationId="{3B4EB98C-7A4C-40BA-B639-AC40AFACBD0E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55" creationId="{C5C53BB5-6A64-1347-86A8-3CBBB47E9954}"/>
          </ac:spMkLst>
        </pc:spChg>
        <pc:spChg chg="mod">
          <ac:chgData name="Al Atout, Rama" userId="b2642118-3d44-4e59-a350-7c31151eaff7" providerId="ADAL" clId="{B6BC3F5D-2EBC-4F66-B433-062A1313DD2F}" dt="2021-07-21T14:30:18.542" v="34"/>
          <ac:spMkLst>
            <pc:docMk/>
            <pc:sldMk cId="2929893778" sldId="323"/>
            <ac:spMk id="56" creationId="{1FC8808E-7E37-427D-B33F-2E4C655F7F3C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57" creationId="{3F6D86FD-3BBA-1A4D-9128-65A712235F03}"/>
          </ac:spMkLst>
        </pc:spChg>
        <pc:spChg chg="mod">
          <ac:chgData name="Al Atout, Rama" userId="b2642118-3d44-4e59-a350-7c31151eaff7" providerId="ADAL" clId="{B6BC3F5D-2EBC-4F66-B433-062A1313DD2F}" dt="2021-07-21T14:31:03.915" v="121" actId="1037"/>
          <ac:spMkLst>
            <pc:docMk/>
            <pc:sldMk cId="2929893778" sldId="323"/>
            <ac:spMk id="60" creationId="{A5A659F7-DD21-2245-A211-B44C16C226BC}"/>
          </ac:spMkLst>
        </pc:spChg>
        <pc:spChg chg="add mod">
          <ac:chgData name="Al Atout, Rama" userId="b2642118-3d44-4e59-a350-7c31151eaff7" providerId="ADAL" clId="{B6BC3F5D-2EBC-4F66-B433-062A1313DD2F}" dt="2021-07-21T14:31:38.631" v="125" actId="1038"/>
          <ac:spMkLst>
            <pc:docMk/>
            <pc:sldMk cId="2929893778" sldId="323"/>
            <ac:spMk id="63" creationId="{FD3AE7D0-086D-40A1-B3B7-AB1B950199E5}"/>
          </ac:spMkLst>
        </pc:spChg>
        <pc:grpChg chg="add mod">
          <ac:chgData name="Al Atout, Rama" userId="b2642118-3d44-4e59-a350-7c31151eaff7" providerId="ADAL" clId="{B6BC3F5D-2EBC-4F66-B433-062A1313DD2F}" dt="2021-07-21T14:31:03.915" v="121" actId="1037"/>
          <ac:grpSpMkLst>
            <pc:docMk/>
            <pc:sldMk cId="2929893778" sldId="323"/>
            <ac:grpSpMk id="53" creationId="{5E33B334-B6A4-43EA-A216-D420323A469A}"/>
          </ac:grpSpMkLst>
        </pc:grpChg>
        <pc:picChg chg="mod">
          <ac:chgData name="Al Atout, Rama" userId="b2642118-3d44-4e59-a350-7c31151eaff7" providerId="ADAL" clId="{B6BC3F5D-2EBC-4F66-B433-062A1313DD2F}" dt="2021-07-21T14:31:03.915" v="121" actId="1037"/>
          <ac:picMkLst>
            <pc:docMk/>
            <pc:sldMk cId="2929893778" sldId="323"/>
            <ac:picMk id="44" creationId="{E956BE47-073C-4B4A-AFE9-5424A34B6080}"/>
          </ac:picMkLst>
        </pc:picChg>
        <pc:picChg chg="add mod">
          <ac:chgData name="Al Atout, Rama" userId="b2642118-3d44-4e59-a350-7c31151eaff7" providerId="ADAL" clId="{B6BC3F5D-2EBC-4F66-B433-062A1313DD2F}" dt="2021-07-21T14:31:03.915" v="121" actId="1037"/>
          <ac:picMkLst>
            <pc:docMk/>
            <pc:sldMk cId="2929893778" sldId="323"/>
            <ac:picMk id="59" creationId="{6243A1F0-ED89-4989-A46E-FF0240B53793}"/>
          </ac:picMkLst>
        </pc:picChg>
        <pc:picChg chg="mod">
          <ac:chgData name="Al Atout, Rama" userId="b2642118-3d44-4e59-a350-7c31151eaff7" providerId="ADAL" clId="{B6BC3F5D-2EBC-4F66-B433-062A1313DD2F}" dt="2021-07-21T14:31:03.915" v="121" actId="1037"/>
          <ac:picMkLst>
            <pc:docMk/>
            <pc:sldMk cId="2929893778" sldId="323"/>
            <ac:picMk id="61" creationId="{8AAC7509-EEC7-DF45-B09D-D8CC26FB4956}"/>
          </ac:picMkLst>
        </pc:picChg>
        <pc:cxnChg chg="mod">
          <ac:chgData name="Al Atout, Rama" userId="b2642118-3d44-4e59-a350-7c31151eaff7" providerId="ADAL" clId="{B6BC3F5D-2EBC-4F66-B433-062A1313DD2F}" dt="2021-07-21T14:31:03.915" v="121" actId="1037"/>
          <ac:cxnSpMkLst>
            <pc:docMk/>
            <pc:sldMk cId="2929893778" sldId="323"/>
            <ac:cxnSpMk id="52" creationId="{49A73CC3-2ACF-FA46-9451-9A3B48CD1565}"/>
          </ac:cxnSpMkLst>
        </pc:cxnChg>
        <pc:cxnChg chg="mod">
          <ac:chgData name="Al Atout, Rama" userId="b2642118-3d44-4e59-a350-7c31151eaff7" providerId="ADAL" clId="{B6BC3F5D-2EBC-4F66-B433-062A1313DD2F}" dt="2021-07-21T14:31:03.915" v="121" actId="1037"/>
          <ac:cxnSpMkLst>
            <pc:docMk/>
            <pc:sldMk cId="2929893778" sldId="323"/>
            <ac:cxnSpMk id="58" creationId="{B655F454-E49E-CB4C-8EF8-93B90113EDBC}"/>
          </ac:cxnSpMkLst>
        </pc:cxnChg>
        <pc:cxnChg chg="add mod">
          <ac:chgData name="Al Atout, Rama" userId="b2642118-3d44-4e59-a350-7c31151eaff7" providerId="ADAL" clId="{B6BC3F5D-2EBC-4F66-B433-062A1313DD2F}" dt="2021-07-21T14:31:03.915" v="121" actId="1037"/>
          <ac:cxnSpMkLst>
            <pc:docMk/>
            <pc:sldMk cId="2929893778" sldId="323"/>
            <ac:cxnSpMk id="62" creationId="{F63D2841-9AE3-46C5-9DAF-DF258DD342B5}"/>
          </ac:cxnSpMkLst>
        </pc:cxnChg>
      </pc:sldChg>
      <pc:sldChg chg="modSp mod">
        <pc:chgData name="Al Atout, Rama" userId="b2642118-3d44-4e59-a350-7c31151eaff7" providerId="ADAL" clId="{B6BC3F5D-2EBC-4F66-B433-062A1313DD2F}" dt="2021-07-21T14:25:18.653" v="31" actId="1036"/>
        <pc:sldMkLst>
          <pc:docMk/>
          <pc:sldMk cId="226066385" sldId="433"/>
        </pc:sldMkLst>
        <pc:spChg chg="mod">
          <ac:chgData name="Al Atout, Rama" userId="b2642118-3d44-4e59-a350-7c31151eaff7" providerId="ADAL" clId="{B6BC3F5D-2EBC-4F66-B433-062A1313DD2F}" dt="2021-07-21T14:25:18.653" v="31" actId="1036"/>
          <ac:spMkLst>
            <pc:docMk/>
            <pc:sldMk cId="226066385" sldId="433"/>
            <ac:spMk id="22" creationId="{E33A6419-038D-4843-BD98-111361A5C5F4}"/>
          </ac:spMkLst>
        </pc:spChg>
      </pc:sldChg>
      <pc:sldChg chg="del">
        <pc:chgData name="Al Atout, Rama" userId="b2642118-3d44-4e59-a350-7c31151eaff7" providerId="ADAL" clId="{B6BC3F5D-2EBC-4F66-B433-062A1313DD2F}" dt="2021-07-21T14:32:03.093" v="126" actId="47"/>
        <pc:sldMkLst>
          <pc:docMk/>
          <pc:sldMk cId="2324472160" sldId="439"/>
        </pc:sldMkLst>
      </pc:sldChg>
      <pc:sldChg chg="modSp mod ord">
        <pc:chgData name="Al Atout, Rama" userId="b2642118-3d44-4e59-a350-7c31151eaff7" providerId="ADAL" clId="{B6BC3F5D-2EBC-4F66-B433-062A1313DD2F}" dt="2021-07-27T14:19:36.330" v="167" actId="20577"/>
        <pc:sldMkLst>
          <pc:docMk/>
          <pc:sldMk cId="1329295779" sldId="473"/>
        </pc:sldMkLst>
        <pc:spChg chg="mod">
          <ac:chgData name="Al Atout, Rama" userId="b2642118-3d44-4e59-a350-7c31151eaff7" providerId="ADAL" clId="{B6BC3F5D-2EBC-4F66-B433-062A1313DD2F}" dt="2021-07-27T14:19:36.330" v="167" actId="20577"/>
          <ac:spMkLst>
            <pc:docMk/>
            <pc:sldMk cId="1329295779" sldId="473"/>
            <ac:spMk id="7" creationId="{5AF814F0-8D74-7F43-BF47-1D6769EB2149}"/>
          </ac:spMkLst>
        </pc:spChg>
        <pc:spChg chg="mod">
          <ac:chgData name="Al Atout, Rama" userId="b2642118-3d44-4e59-a350-7c31151eaff7" providerId="ADAL" clId="{B6BC3F5D-2EBC-4F66-B433-062A1313DD2F}" dt="2021-07-27T14:14:32.783" v="160" actId="20577"/>
          <ac:spMkLst>
            <pc:docMk/>
            <pc:sldMk cId="1329295779" sldId="473"/>
            <ac:spMk id="31" creationId="{D08FD3F6-17A4-48A6-87C2-C247A53877B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7T15:04:45.813" idx="1">
    <p:pos x="5229" y="4051"/>
    <p:text>do we need a reference here?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7T15:05:32.820" idx="2">
    <p:pos x="6159" y="4061"/>
    <p:text>Does this need to be updated?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5779-E8BD-4398-A841-DA6B6A2329F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835C8-2A84-4F79-9050-1FF3D3E6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/>
              <a:t>*Using the </a:t>
            </a:r>
            <a:r>
              <a:rPr lang="en-US" sz="1200" spc="0" dirty="0" err="1"/>
              <a:t>Octajet</a:t>
            </a:r>
            <a:r>
              <a:rPr lang="en-US" sz="1200" spc="0" baseline="30000" dirty="0"/>
              <a:t>®</a:t>
            </a:r>
            <a:r>
              <a:rPr lang="en-US" sz="1200" spc="0" dirty="0"/>
              <a:t> transfer device for reconstitution, and average reconstitution time of 0.4:27 ± 0.3:37 min was achieved (mean value  ± SD of 87 determination performed by 25 participants)</a:t>
            </a:r>
            <a:r>
              <a:rPr lang="en-US" sz="1200" spc="0" baseline="30000" dirty="0"/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Schulz P et al. Biochemical characterization, stability and pathogen safety of a new fibrinogen concentrate (</a:t>
            </a:r>
            <a:r>
              <a:rPr lang="en-US" dirty="0" err="1"/>
              <a:t>Fibryga</a:t>
            </a:r>
            <a:r>
              <a:rPr lang="en-US" dirty="0"/>
              <a:t>®). Biologicals 2017; https://doi.org/10.1016/j.biologicals.2017.12.0031.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D62C-CD1C-7245-840B-CC10785F55F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1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recon tools</a:t>
            </a:r>
            <a:r>
              <a:rPr lang="en-US" baseline="0" dirty="0"/>
              <a:t> a stand-alone tool with link to recon video and further tips slides</a:t>
            </a:r>
          </a:p>
          <a:p>
            <a:r>
              <a:rPr lang="en-US" baseline="0" dirty="0"/>
              <a:t>Move this up somewhere more prominent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D62C-CD1C-7245-840B-CC10785F55F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3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6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8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51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5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8D62C-CD1C-7245-840B-CC10785F55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4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8D62C-CD1C-7245-840B-CC10785F55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4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Note: blood type is no longer required for </a:t>
            </a:r>
            <a:r>
              <a:rPr lang="en-US" dirty="0" err="1"/>
              <a:t>cryo</a:t>
            </a:r>
            <a:r>
              <a:rPr lang="en-US" dirty="0"/>
              <a:t> (though may still be needed for </a:t>
            </a:r>
            <a:r>
              <a:rPr lang="en-US" dirty="0" err="1"/>
              <a:t>peds</a:t>
            </a:r>
            <a:r>
              <a:rPr lang="en-US" dirty="0"/>
              <a:t>)- June 2019 (Dr. </a:t>
            </a:r>
            <a:r>
              <a:rPr lang="en-US" dirty="0" err="1"/>
              <a:t>Pavinsky</a:t>
            </a:r>
            <a:r>
              <a:rPr lang="en-US" dirty="0"/>
              <a:t>, St. Mikes)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1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8D62C-CD1C-7245-840B-CC10785F55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1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independent data monitoring and endpoint adjudication committee (IDMEAC)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4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62C-CD1C-7245-840B-CC10785F55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1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5E0B-739F-41C8-BE2E-86F0C5E62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B27A3-A7F2-42FE-9856-0DB867FA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90EFF-C659-4CD0-A018-83BA4075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BA146-90D1-4DE7-9018-4BD8F366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1DAA-EB3C-4CA2-8FE5-63E0E06C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6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8ABC-3E42-4FA3-9E0D-FAD526B2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E36CE-FEA8-4A89-8C5C-EFCC72C18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7B12-6EC9-4AF4-9F7C-D9464F0D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EA49F-B932-4749-9462-6D537180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EE663-15FE-4A71-A054-A709E5EC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3C064-D1D5-487F-A8B6-275AA5A5E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07383-A3E6-4C7D-BA91-35E96AE82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F83D0-8BF8-47D3-9D86-82A67B4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27C4-CB82-41DE-8260-BBDC5E5A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67C-CB99-4F8D-818D-8E57E222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0930107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87323" y="183641"/>
            <a:ext cx="378000" cy="378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/>
          <a:lstStyle>
            <a:lvl1pPr>
              <a:defRPr lang="uk-UA" sz="1200" b="1" smtClean="0">
                <a:solidFill>
                  <a:srgbClr val="00778A"/>
                </a:solidFill>
              </a:defRPr>
            </a:lvl1pPr>
          </a:lstStyle>
          <a:p>
            <a:fld id="{57841C09-DC7F-4003-994A-2D6947D0B09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5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1465370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10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1465103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4013" y="1797050"/>
            <a:ext cx="11464925" cy="374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34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1465370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7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3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000" y="1493467"/>
            <a:ext cx="4320000" cy="3960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6"/>
          </p:nvPr>
        </p:nvSpPr>
        <p:spPr>
          <a:xfrm>
            <a:off x="353568" y="557784"/>
            <a:ext cx="11465370" cy="595767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5"/>
          </p:nvPr>
        </p:nvSpPr>
        <p:spPr>
          <a:xfrm>
            <a:off x="353567" y="1772529"/>
            <a:ext cx="3284881" cy="426251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4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1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 userDrawn="1">
            <p:ph type="subTitle" idx="16"/>
          </p:nvPr>
        </p:nvSpPr>
        <p:spPr>
          <a:xfrm>
            <a:off x="353568" y="557784"/>
            <a:ext cx="10930107" cy="595767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53567" y="217868"/>
            <a:ext cx="10930107" cy="40392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  <p:sp>
        <p:nvSpPr>
          <p:cNvPr id="24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7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1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A4C17-E35A-304D-A26B-B0E4DAB04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EB0764-1ED3-2B4A-9C3D-79D6615DB57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11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6"/>
          </p:nvPr>
        </p:nvSpPr>
        <p:spPr>
          <a:xfrm>
            <a:off x="353568" y="557784"/>
            <a:ext cx="10930107" cy="595767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bg1">
              <a:alpha val="15000"/>
            </a:schemeClr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DB460A1-C0E4-0648-B40A-8A1E8AFD743F}"/>
              </a:ext>
            </a:extLst>
          </p:cNvPr>
          <p:cNvSpPr/>
          <p:nvPr userDrawn="1"/>
        </p:nvSpPr>
        <p:spPr>
          <a:xfrm rot="16200000">
            <a:off x="11371334" y="6037338"/>
            <a:ext cx="838272" cy="803051"/>
          </a:xfrm>
          <a:custGeom>
            <a:avLst/>
            <a:gdLst>
              <a:gd name="connsiteX0" fmla="*/ 522515 w 1943100"/>
              <a:gd name="connsiteY0" fmla="*/ 0 h 1861456"/>
              <a:gd name="connsiteX1" fmla="*/ 1943100 w 1943100"/>
              <a:gd name="connsiteY1" fmla="*/ 1420585 h 1861456"/>
              <a:gd name="connsiteX2" fmla="*/ 1879233 w 1943100"/>
              <a:gd name="connsiteY2" fmla="*/ 1843024 h 1861456"/>
              <a:gd name="connsiteX3" fmla="*/ 1872487 w 1943100"/>
              <a:gd name="connsiteY3" fmla="*/ 1861456 h 1861456"/>
              <a:gd name="connsiteX4" fmla="*/ 1232165 w 1943100"/>
              <a:gd name="connsiteY4" fmla="*/ 1861456 h 1861456"/>
              <a:gd name="connsiteX5" fmla="*/ 1294459 w 1943100"/>
              <a:gd name="connsiteY5" fmla="*/ 1746687 h 1861456"/>
              <a:gd name="connsiteX6" fmla="*/ 1360296 w 1943100"/>
              <a:gd name="connsiteY6" fmla="*/ 1420585 h 1861456"/>
              <a:gd name="connsiteX7" fmla="*/ 522515 w 1943100"/>
              <a:gd name="connsiteY7" fmla="*/ 582804 h 1861456"/>
              <a:gd name="connsiteX8" fmla="*/ 54104 w 1943100"/>
              <a:gd name="connsiteY8" fmla="*/ 725884 h 1861456"/>
              <a:gd name="connsiteX9" fmla="*/ 0 w 1943100"/>
              <a:gd name="connsiteY9" fmla="*/ 770524 h 1861456"/>
              <a:gd name="connsiteX10" fmla="*/ 0 w 1943100"/>
              <a:gd name="connsiteY10" fmla="*/ 100495 h 1861456"/>
              <a:gd name="connsiteX11" fmla="*/ 100077 w 1943100"/>
              <a:gd name="connsiteY11" fmla="*/ 63867 h 1861456"/>
              <a:gd name="connsiteX12" fmla="*/ 522515 w 1943100"/>
              <a:gd name="connsiteY12" fmla="*/ 0 h 18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1861456">
                <a:moveTo>
                  <a:pt x="522515" y="0"/>
                </a:moveTo>
                <a:cubicBezTo>
                  <a:pt x="1307083" y="0"/>
                  <a:pt x="1943100" y="636018"/>
                  <a:pt x="1943100" y="1420585"/>
                </a:cubicBezTo>
                <a:cubicBezTo>
                  <a:pt x="1943100" y="1567692"/>
                  <a:pt x="1920740" y="1709576"/>
                  <a:pt x="1879233" y="1843024"/>
                </a:cubicBezTo>
                <a:lnTo>
                  <a:pt x="1872487" y="1861456"/>
                </a:lnTo>
                <a:lnTo>
                  <a:pt x="1232165" y="1861456"/>
                </a:lnTo>
                <a:lnTo>
                  <a:pt x="1294459" y="1746687"/>
                </a:lnTo>
                <a:cubicBezTo>
                  <a:pt x="1336853" y="1646457"/>
                  <a:pt x="1360296" y="1536259"/>
                  <a:pt x="1360296" y="1420585"/>
                </a:cubicBezTo>
                <a:cubicBezTo>
                  <a:pt x="1360296" y="957892"/>
                  <a:pt x="985209" y="582804"/>
                  <a:pt x="522515" y="582804"/>
                </a:cubicBezTo>
                <a:cubicBezTo>
                  <a:pt x="349005" y="582804"/>
                  <a:pt x="187815" y="635551"/>
                  <a:pt x="54104" y="725884"/>
                </a:cubicBezTo>
                <a:lnTo>
                  <a:pt x="0" y="770524"/>
                </a:lnTo>
                <a:lnTo>
                  <a:pt x="0" y="100495"/>
                </a:lnTo>
                <a:lnTo>
                  <a:pt x="100077" y="63867"/>
                </a:lnTo>
                <a:cubicBezTo>
                  <a:pt x="233525" y="22360"/>
                  <a:pt x="375409" y="0"/>
                  <a:pt x="52251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38C75-3C50-5343-9DCC-6DF5107AEB14}"/>
              </a:ext>
            </a:extLst>
          </p:cNvPr>
          <p:cNvGrpSpPr/>
          <p:nvPr userDrawn="1"/>
        </p:nvGrpSpPr>
        <p:grpSpPr>
          <a:xfrm>
            <a:off x="11036295" y="6379422"/>
            <a:ext cx="818538" cy="227456"/>
            <a:chOff x="5048726" y="3143726"/>
            <a:chExt cx="2049780" cy="569595"/>
          </a:xfrm>
          <a:solidFill>
            <a:schemeClr val="bg1"/>
          </a:solidFill>
        </p:grpSpPr>
        <p:sp>
          <p:nvSpPr>
            <p:cNvPr id="22" name="Freeform: Shape 6">
              <a:extLst>
                <a:ext uri="{FF2B5EF4-FFF2-40B4-BE49-F238E27FC236}">
                  <a16:creationId xmlns:a16="http://schemas.microsoft.com/office/drawing/2014/main" id="{42E4D4FE-9B42-E240-A0B9-F5BC73203919}"/>
                </a:ext>
              </a:extLst>
            </p:cNvPr>
            <p:cNvSpPr/>
            <p:nvPr/>
          </p:nvSpPr>
          <p:spPr>
            <a:xfrm>
              <a:off x="5303996" y="3152299"/>
              <a:ext cx="85725" cy="428625"/>
            </a:xfrm>
            <a:custGeom>
              <a:avLst/>
              <a:gdLst>
                <a:gd name="connsiteX0" fmla="*/ 7144 w 85725"/>
                <a:gd name="connsiteY0" fmla="*/ 7144 h 428625"/>
                <a:gd name="connsiteX1" fmla="*/ 82391 w 85725"/>
                <a:gd name="connsiteY1" fmla="*/ 7144 h 428625"/>
                <a:gd name="connsiteX2" fmla="*/ 82391 w 85725"/>
                <a:gd name="connsiteY2" fmla="*/ 76676 h 428625"/>
                <a:gd name="connsiteX3" fmla="*/ 7144 w 85725"/>
                <a:gd name="connsiteY3" fmla="*/ 76676 h 428625"/>
                <a:gd name="connsiteX4" fmla="*/ 7144 w 85725"/>
                <a:gd name="connsiteY4" fmla="*/ 7144 h 428625"/>
                <a:gd name="connsiteX5" fmla="*/ 7144 w 85725"/>
                <a:gd name="connsiteY5" fmla="*/ 111919 h 428625"/>
                <a:gd name="connsiteX6" fmla="*/ 82391 w 85725"/>
                <a:gd name="connsiteY6" fmla="*/ 111919 h 428625"/>
                <a:gd name="connsiteX7" fmla="*/ 82391 w 85725"/>
                <a:gd name="connsiteY7" fmla="*/ 426244 h 428625"/>
                <a:gd name="connsiteX8" fmla="*/ 7144 w 85725"/>
                <a:gd name="connsiteY8" fmla="*/ 426244 h 428625"/>
                <a:gd name="connsiteX9" fmla="*/ 7144 w 85725"/>
                <a:gd name="connsiteY9" fmla="*/ 111919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428625">
                  <a:moveTo>
                    <a:pt x="7144" y="7144"/>
                  </a:moveTo>
                  <a:lnTo>
                    <a:pt x="82391" y="7144"/>
                  </a:lnTo>
                  <a:lnTo>
                    <a:pt x="82391" y="76676"/>
                  </a:lnTo>
                  <a:lnTo>
                    <a:pt x="7144" y="76676"/>
                  </a:lnTo>
                  <a:lnTo>
                    <a:pt x="7144" y="7144"/>
                  </a:lnTo>
                  <a:close/>
                  <a:moveTo>
                    <a:pt x="7144" y="111919"/>
                  </a:moveTo>
                  <a:lnTo>
                    <a:pt x="82391" y="111919"/>
                  </a:lnTo>
                  <a:lnTo>
                    <a:pt x="82391" y="426244"/>
                  </a:lnTo>
                  <a:lnTo>
                    <a:pt x="7144" y="426244"/>
                  </a:lnTo>
                  <a:lnTo>
                    <a:pt x="7144" y="111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7">
              <a:extLst>
                <a:ext uri="{FF2B5EF4-FFF2-40B4-BE49-F238E27FC236}">
                  <a16:creationId xmlns:a16="http://schemas.microsoft.com/office/drawing/2014/main" id="{9D2F9F1D-4C7E-0D4F-9DEA-EFF937E6F1DA}"/>
                </a:ext>
              </a:extLst>
            </p:cNvPr>
            <p:cNvSpPr/>
            <p:nvPr/>
          </p:nvSpPr>
          <p:spPr>
            <a:xfrm>
              <a:off x="5436393" y="3152299"/>
              <a:ext cx="342900" cy="438150"/>
            </a:xfrm>
            <a:custGeom>
              <a:avLst/>
              <a:gdLst>
                <a:gd name="connsiteX0" fmla="*/ 7144 w 342900"/>
                <a:gd name="connsiteY0" fmla="*/ 7144 h 438150"/>
                <a:gd name="connsiteX1" fmla="*/ 83344 w 342900"/>
                <a:gd name="connsiteY1" fmla="*/ 7144 h 438150"/>
                <a:gd name="connsiteX2" fmla="*/ 83344 w 342900"/>
                <a:gd name="connsiteY2" fmla="*/ 140494 h 438150"/>
                <a:gd name="connsiteX3" fmla="*/ 181451 w 342900"/>
                <a:gd name="connsiteY3" fmla="*/ 101441 h 438150"/>
                <a:gd name="connsiteX4" fmla="*/ 339566 w 342900"/>
                <a:gd name="connsiteY4" fmla="*/ 268129 h 438150"/>
                <a:gd name="connsiteX5" fmla="*/ 183356 w 342900"/>
                <a:gd name="connsiteY5" fmla="*/ 436721 h 438150"/>
                <a:gd name="connsiteX6" fmla="*/ 77629 w 342900"/>
                <a:gd name="connsiteY6" fmla="*/ 388144 h 438150"/>
                <a:gd name="connsiteX7" fmla="*/ 77629 w 342900"/>
                <a:gd name="connsiteY7" fmla="*/ 426244 h 438150"/>
                <a:gd name="connsiteX8" fmla="*/ 7144 w 342900"/>
                <a:gd name="connsiteY8" fmla="*/ 426244 h 438150"/>
                <a:gd name="connsiteX9" fmla="*/ 7144 w 342900"/>
                <a:gd name="connsiteY9" fmla="*/ 7144 h 438150"/>
                <a:gd name="connsiteX10" fmla="*/ 172879 w 342900"/>
                <a:gd name="connsiteY10" fmla="*/ 368141 h 438150"/>
                <a:gd name="connsiteX11" fmla="*/ 263366 w 342900"/>
                <a:gd name="connsiteY11" fmla="*/ 269081 h 438150"/>
                <a:gd name="connsiteX12" fmla="*/ 171926 w 342900"/>
                <a:gd name="connsiteY12" fmla="*/ 170974 h 438150"/>
                <a:gd name="connsiteX13" fmla="*/ 78581 w 342900"/>
                <a:gd name="connsiteY13" fmla="*/ 265271 h 438150"/>
                <a:gd name="connsiteX14" fmla="*/ 172879 w 342900"/>
                <a:gd name="connsiteY14" fmla="*/ 36814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900" h="438150">
                  <a:moveTo>
                    <a:pt x="7144" y="7144"/>
                  </a:moveTo>
                  <a:lnTo>
                    <a:pt x="83344" y="7144"/>
                  </a:lnTo>
                  <a:lnTo>
                    <a:pt x="83344" y="140494"/>
                  </a:lnTo>
                  <a:cubicBezTo>
                    <a:pt x="109061" y="114776"/>
                    <a:pt x="146209" y="101441"/>
                    <a:pt x="181451" y="101441"/>
                  </a:cubicBezTo>
                  <a:cubicBezTo>
                    <a:pt x="277654" y="101441"/>
                    <a:pt x="339566" y="185261"/>
                    <a:pt x="339566" y="268129"/>
                  </a:cubicBezTo>
                  <a:cubicBezTo>
                    <a:pt x="339566" y="330994"/>
                    <a:pt x="298609" y="436721"/>
                    <a:pt x="183356" y="436721"/>
                  </a:cubicBezTo>
                  <a:cubicBezTo>
                    <a:pt x="122396" y="436721"/>
                    <a:pt x="95726" y="409099"/>
                    <a:pt x="77629" y="388144"/>
                  </a:cubicBezTo>
                  <a:lnTo>
                    <a:pt x="77629" y="426244"/>
                  </a:lnTo>
                  <a:lnTo>
                    <a:pt x="7144" y="426244"/>
                  </a:lnTo>
                  <a:lnTo>
                    <a:pt x="7144" y="7144"/>
                  </a:lnTo>
                  <a:close/>
                  <a:moveTo>
                    <a:pt x="172879" y="368141"/>
                  </a:moveTo>
                  <a:cubicBezTo>
                    <a:pt x="222409" y="368141"/>
                    <a:pt x="263366" y="330041"/>
                    <a:pt x="263366" y="269081"/>
                  </a:cubicBezTo>
                  <a:cubicBezTo>
                    <a:pt x="263366" y="208121"/>
                    <a:pt x="219551" y="170974"/>
                    <a:pt x="171926" y="170974"/>
                  </a:cubicBezTo>
                  <a:cubicBezTo>
                    <a:pt x="113824" y="170974"/>
                    <a:pt x="78581" y="219551"/>
                    <a:pt x="78581" y="265271"/>
                  </a:cubicBezTo>
                  <a:cubicBezTo>
                    <a:pt x="78581" y="334804"/>
                    <a:pt x="129064" y="368141"/>
                    <a:pt x="172879" y="3681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8">
              <a:extLst>
                <a:ext uri="{FF2B5EF4-FFF2-40B4-BE49-F238E27FC236}">
                  <a16:creationId xmlns:a16="http://schemas.microsoft.com/office/drawing/2014/main" id="{D1207086-7CE5-1E41-8A72-F89FB98EF62C}"/>
                </a:ext>
              </a:extLst>
            </p:cNvPr>
            <p:cNvSpPr/>
            <p:nvPr/>
          </p:nvSpPr>
          <p:spPr>
            <a:xfrm>
              <a:off x="5797391" y="3246596"/>
              <a:ext cx="152400" cy="333375"/>
            </a:xfrm>
            <a:custGeom>
              <a:avLst/>
              <a:gdLst>
                <a:gd name="connsiteX0" fmla="*/ 7144 w 152400"/>
                <a:gd name="connsiteY0" fmla="*/ 17621 h 333375"/>
                <a:gd name="connsiteX1" fmla="*/ 76676 w 152400"/>
                <a:gd name="connsiteY1" fmla="*/ 17621 h 333375"/>
                <a:gd name="connsiteX2" fmla="*/ 76676 w 152400"/>
                <a:gd name="connsiteY2" fmla="*/ 45244 h 333375"/>
                <a:gd name="connsiteX3" fmla="*/ 77629 w 152400"/>
                <a:gd name="connsiteY3" fmla="*/ 45244 h 333375"/>
                <a:gd name="connsiteX4" fmla="*/ 145256 w 152400"/>
                <a:gd name="connsiteY4" fmla="*/ 7144 h 333375"/>
                <a:gd name="connsiteX5" fmla="*/ 151924 w 152400"/>
                <a:gd name="connsiteY5" fmla="*/ 7144 h 333375"/>
                <a:gd name="connsiteX6" fmla="*/ 151924 w 152400"/>
                <a:gd name="connsiteY6" fmla="*/ 80486 h 333375"/>
                <a:gd name="connsiteX7" fmla="*/ 83344 w 152400"/>
                <a:gd name="connsiteY7" fmla="*/ 155734 h 333375"/>
                <a:gd name="connsiteX8" fmla="*/ 83344 w 152400"/>
                <a:gd name="connsiteY8" fmla="*/ 332899 h 333375"/>
                <a:gd name="connsiteX9" fmla="*/ 8096 w 152400"/>
                <a:gd name="connsiteY9" fmla="*/ 332899 h 333375"/>
                <a:gd name="connsiteX10" fmla="*/ 8096 w 152400"/>
                <a:gd name="connsiteY10" fmla="*/ 1762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333375">
                  <a:moveTo>
                    <a:pt x="7144" y="17621"/>
                  </a:moveTo>
                  <a:lnTo>
                    <a:pt x="76676" y="17621"/>
                  </a:lnTo>
                  <a:lnTo>
                    <a:pt x="76676" y="45244"/>
                  </a:lnTo>
                  <a:lnTo>
                    <a:pt x="77629" y="45244"/>
                  </a:lnTo>
                  <a:cubicBezTo>
                    <a:pt x="91916" y="25241"/>
                    <a:pt x="106204" y="7144"/>
                    <a:pt x="145256" y="7144"/>
                  </a:cubicBezTo>
                  <a:lnTo>
                    <a:pt x="151924" y="7144"/>
                  </a:lnTo>
                  <a:lnTo>
                    <a:pt x="151924" y="80486"/>
                  </a:lnTo>
                  <a:cubicBezTo>
                    <a:pt x="83344" y="83344"/>
                    <a:pt x="83344" y="137636"/>
                    <a:pt x="83344" y="155734"/>
                  </a:cubicBezTo>
                  <a:lnTo>
                    <a:pt x="83344" y="332899"/>
                  </a:lnTo>
                  <a:lnTo>
                    <a:pt x="8096" y="332899"/>
                  </a:lnTo>
                  <a:lnTo>
                    <a:pt x="8096" y="176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9">
              <a:extLst>
                <a:ext uri="{FF2B5EF4-FFF2-40B4-BE49-F238E27FC236}">
                  <a16:creationId xmlns:a16="http://schemas.microsoft.com/office/drawing/2014/main" id="{EB816F5B-5061-2342-AAD7-31594CCF5CCD}"/>
                </a:ext>
              </a:extLst>
            </p:cNvPr>
            <p:cNvSpPr/>
            <p:nvPr/>
          </p:nvSpPr>
          <p:spPr>
            <a:xfrm>
              <a:off x="5958363" y="3258026"/>
              <a:ext cx="333375" cy="428625"/>
            </a:xfrm>
            <a:custGeom>
              <a:avLst/>
              <a:gdLst>
                <a:gd name="connsiteX0" fmla="*/ 122396 w 333375"/>
                <a:gd name="connsiteY0" fmla="*/ 291941 h 428625"/>
                <a:gd name="connsiteX1" fmla="*/ 7144 w 333375"/>
                <a:gd name="connsiteY1" fmla="*/ 7144 h 428625"/>
                <a:gd name="connsiteX2" fmla="*/ 92869 w 333375"/>
                <a:gd name="connsiteY2" fmla="*/ 7144 h 428625"/>
                <a:gd name="connsiteX3" fmla="*/ 164306 w 333375"/>
                <a:gd name="connsiteY3" fmla="*/ 209074 h 428625"/>
                <a:gd name="connsiteX4" fmla="*/ 240506 w 333375"/>
                <a:gd name="connsiteY4" fmla="*/ 7144 h 428625"/>
                <a:gd name="connsiteX5" fmla="*/ 326231 w 333375"/>
                <a:gd name="connsiteY5" fmla="*/ 7144 h 428625"/>
                <a:gd name="connsiteX6" fmla="*/ 145256 w 333375"/>
                <a:gd name="connsiteY6" fmla="*/ 427196 h 428625"/>
                <a:gd name="connsiteX7" fmla="*/ 64294 w 333375"/>
                <a:gd name="connsiteY7" fmla="*/ 427196 h 428625"/>
                <a:gd name="connsiteX8" fmla="*/ 122396 w 333375"/>
                <a:gd name="connsiteY8" fmla="*/ 291941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428625">
                  <a:moveTo>
                    <a:pt x="122396" y="291941"/>
                  </a:moveTo>
                  <a:lnTo>
                    <a:pt x="7144" y="7144"/>
                  </a:lnTo>
                  <a:lnTo>
                    <a:pt x="92869" y="7144"/>
                  </a:lnTo>
                  <a:lnTo>
                    <a:pt x="164306" y="209074"/>
                  </a:lnTo>
                  <a:lnTo>
                    <a:pt x="240506" y="7144"/>
                  </a:lnTo>
                  <a:lnTo>
                    <a:pt x="326231" y="7144"/>
                  </a:lnTo>
                  <a:lnTo>
                    <a:pt x="145256" y="427196"/>
                  </a:lnTo>
                  <a:lnTo>
                    <a:pt x="64294" y="427196"/>
                  </a:lnTo>
                  <a:lnTo>
                    <a:pt x="122396" y="291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10">
              <a:extLst>
                <a:ext uri="{FF2B5EF4-FFF2-40B4-BE49-F238E27FC236}">
                  <a16:creationId xmlns:a16="http://schemas.microsoft.com/office/drawing/2014/main" id="{72994DC4-1AFC-2645-861E-C76D1E0330C9}"/>
                </a:ext>
              </a:extLst>
            </p:cNvPr>
            <p:cNvSpPr/>
            <p:nvPr/>
          </p:nvSpPr>
          <p:spPr>
            <a:xfrm>
              <a:off x="6262211" y="3246596"/>
              <a:ext cx="342900" cy="466725"/>
            </a:xfrm>
            <a:custGeom>
              <a:avLst/>
              <a:gdLst>
                <a:gd name="connsiteX0" fmla="*/ 341471 w 342900"/>
                <a:gd name="connsiteY0" fmla="*/ 17621 h 466725"/>
                <a:gd name="connsiteX1" fmla="*/ 341471 w 342900"/>
                <a:gd name="connsiteY1" fmla="*/ 274796 h 466725"/>
                <a:gd name="connsiteX2" fmla="*/ 170021 w 342900"/>
                <a:gd name="connsiteY2" fmla="*/ 460534 h 466725"/>
                <a:gd name="connsiteX3" fmla="*/ 11906 w 342900"/>
                <a:gd name="connsiteY3" fmla="*/ 355759 h 466725"/>
                <a:gd name="connsiteX4" fmla="*/ 97631 w 342900"/>
                <a:gd name="connsiteY4" fmla="*/ 355759 h 466725"/>
                <a:gd name="connsiteX5" fmla="*/ 175736 w 342900"/>
                <a:gd name="connsiteY5" fmla="*/ 391001 h 466725"/>
                <a:gd name="connsiteX6" fmla="*/ 271939 w 342900"/>
                <a:gd name="connsiteY6" fmla="*/ 292894 h 466725"/>
                <a:gd name="connsiteX7" fmla="*/ 270986 w 342900"/>
                <a:gd name="connsiteY7" fmla="*/ 291941 h 466725"/>
                <a:gd name="connsiteX8" fmla="*/ 168116 w 342900"/>
                <a:gd name="connsiteY8" fmla="*/ 342424 h 466725"/>
                <a:gd name="connsiteX9" fmla="*/ 7144 w 342900"/>
                <a:gd name="connsiteY9" fmla="*/ 171926 h 466725"/>
                <a:gd name="connsiteX10" fmla="*/ 167164 w 342900"/>
                <a:gd name="connsiteY10" fmla="*/ 7144 h 466725"/>
                <a:gd name="connsiteX11" fmla="*/ 267176 w 342900"/>
                <a:gd name="connsiteY11" fmla="*/ 56674 h 466725"/>
                <a:gd name="connsiteX12" fmla="*/ 268129 w 342900"/>
                <a:gd name="connsiteY12" fmla="*/ 56674 h 466725"/>
                <a:gd name="connsiteX13" fmla="*/ 268129 w 342900"/>
                <a:gd name="connsiteY13" fmla="*/ 18574 h 466725"/>
                <a:gd name="connsiteX14" fmla="*/ 341471 w 342900"/>
                <a:gd name="connsiteY14" fmla="*/ 18574 h 466725"/>
                <a:gd name="connsiteX15" fmla="*/ 173831 w 342900"/>
                <a:gd name="connsiteY15" fmla="*/ 76676 h 466725"/>
                <a:gd name="connsiteX16" fmla="*/ 82391 w 342900"/>
                <a:gd name="connsiteY16" fmla="*/ 172879 h 466725"/>
                <a:gd name="connsiteX17" fmla="*/ 176689 w 342900"/>
                <a:gd name="connsiteY17" fmla="*/ 273844 h 466725"/>
                <a:gd name="connsiteX18" fmla="*/ 267176 w 342900"/>
                <a:gd name="connsiteY18" fmla="*/ 171926 h 466725"/>
                <a:gd name="connsiteX19" fmla="*/ 173831 w 342900"/>
                <a:gd name="connsiteY19" fmla="*/ 76676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00" h="466725">
                  <a:moveTo>
                    <a:pt x="341471" y="17621"/>
                  </a:moveTo>
                  <a:lnTo>
                    <a:pt x="341471" y="274796"/>
                  </a:lnTo>
                  <a:cubicBezTo>
                    <a:pt x="341471" y="426244"/>
                    <a:pt x="229076" y="460534"/>
                    <a:pt x="170021" y="460534"/>
                  </a:cubicBezTo>
                  <a:cubicBezTo>
                    <a:pt x="105251" y="460534"/>
                    <a:pt x="38576" y="426244"/>
                    <a:pt x="11906" y="355759"/>
                  </a:cubicBezTo>
                  <a:lnTo>
                    <a:pt x="97631" y="355759"/>
                  </a:lnTo>
                  <a:cubicBezTo>
                    <a:pt x="127159" y="391001"/>
                    <a:pt x="163354" y="391001"/>
                    <a:pt x="175736" y="391001"/>
                  </a:cubicBezTo>
                  <a:cubicBezTo>
                    <a:pt x="218599" y="391001"/>
                    <a:pt x="268129" y="361474"/>
                    <a:pt x="271939" y="292894"/>
                  </a:cubicBezTo>
                  <a:lnTo>
                    <a:pt x="270986" y="291941"/>
                  </a:lnTo>
                  <a:cubicBezTo>
                    <a:pt x="260509" y="306229"/>
                    <a:pt x="231934" y="342424"/>
                    <a:pt x="168116" y="342424"/>
                  </a:cubicBezTo>
                  <a:cubicBezTo>
                    <a:pt x="91916" y="342424"/>
                    <a:pt x="7144" y="277654"/>
                    <a:pt x="7144" y="171926"/>
                  </a:cubicBezTo>
                  <a:cubicBezTo>
                    <a:pt x="7144" y="72866"/>
                    <a:pt x="88106" y="7144"/>
                    <a:pt x="167164" y="7144"/>
                  </a:cubicBezTo>
                  <a:cubicBezTo>
                    <a:pt x="231934" y="7144"/>
                    <a:pt x="258604" y="44291"/>
                    <a:pt x="267176" y="56674"/>
                  </a:cubicBezTo>
                  <a:lnTo>
                    <a:pt x="268129" y="56674"/>
                  </a:lnTo>
                  <a:lnTo>
                    <a:pt x="268129" y="18574"/>
                  </a:lnTo>
                  <a:lnTo>
                    <a:pt x="341471" y="18574"/>
                  </a:lnTo>
                  <a:close/>
                  <a:moveTo>
                    <a:pt x="173831" y="76676"/>
                  </a:moveTo>
                  <a:cubicBezTo>
                    <a:pt x="128111" y="76676"/>
                    <a:pt x="82391" y="113824"/>
                    <a:pt x="82391" y="172879"/>
                  </a:cubicBezTo>
                  <a:cubicBezTo>
                    <a:pt x="82391" y="236696"/>
                    <a:pt x="130969" y="273844"/>
                    <a:pt x="176689" y="273844"/>
                  </a:cubicBezTo>
                  <a:cubicBezTo>
                    <a:pt x="222409" y="273844"/>
                    <a:pt x="267176" y="235744"/>
                    <a:pt x="267176" y="171926"/>
                  </a:cubicBezTo>
                  <a:cubicBezTo>
                    <a:pt x="266224" y="127159"/>
                    <a:pt x="230029" y="76676"/>
                    <a:pt x="173831" y="76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BE5BFF06-3D6D-934F-A7BE-B8755D5BAB0B}"/>
                </a:ext>
              </a:extLst>
            </p:cNvPr>
            <p:cNvSpPr/>
            <p:nvPr/>
          </p:nvSpPr>
          <p:spPr>
            <a:xfrm>
              <a:off x="6629876" y="3247549"/>
              <a:ext cx="342900" cy="342900"/>
            </a:xfrm>
            <a:custGeom>
              <a:avLst/>
              <a:gdLst>
                <a:gd name="connsiteX0" fmla="*/ 339566 w 342900"/>
                <a:gd name="connsiteY0" fmla="*/ 331946 h 342900"/>
                <a:gd name="connsiteX1" fmla="*/ 270986 w 342900"/>
                <a:gd name="connsiteY1" fmla="*/ 331946 h 342900"/>
                <a:gd name="connsiteX2" fmla="*/ 270986 w 342900"/>
                <a:gd name="connsiteY2" fmla="*/ 292894 h 342900"/>
                <a:gd name="connsiteX3" fmla="*/ 160496 w 342900"/>
                <a:gd name="connsiteY3" fmla="*/ 342424 h 342900"/>
                <a:gd name="connsiteX4" fmla="*/ 7144 w 342900"/>
                <a:gd name="connsiteY4" fmla="*/ 172879 h 342900"/>
                <a:gd name="connsiteX5" fmla="*/ 165259 w 342900"/>
                <a:gd name="connsiteY5" fmla="*/ 7144 h 342900"/>
                <a:gd name="connsiteX6" fmla="*/ 270034 w 342900"/>
                <a:gd name="connsiteY6" fmla="*/ 57626 h 342900"/>
                <a:gd name="connsiteX7" fmla="*/ 270986 w 342900"/>
                <a:gd name="connsiteY7" fmla="*/ 57626 h 342900"/>
                <a:gd name="connsiteX8" fmla="*/ 270986 w 342900"/>
                <a:gd name="connsiteY8" fmla="*/ 17621 h 342900"/>
                <a:gd name="connsiteX9" fmla="*/ 340519 w 342900"/>
                <a:gd name="connsiteY9" fmla="*/ 17621 h 342900"/>
                <a:gd name="connsiteX10" fmla="*/ 340519 w 342900"/>
                <a:gd name="connsiteY10" fmla="*/ 331946 h 342900"/>
                <a:gd name="connsiteX11" fmla="*/ 176689 w 342900"/>
                <a:gd name="connsiteY11" fmla="*/ 75724 h 342900"/>
                <a:gd name="connsiteX12" fmla="*/ 83344 w 342900"/>
                <a:gd name="connsiteY12" fmla="*/ 175736 h 342900"/>
                <a:gd name="connsiteX13" fmla="*/ 176689 w 342900"/>
                <a:gd name="connsiteY13" fmla="*/ 272891 h 342900"/>
                <a:gd name="connsiteX14" fmla="*/ 268129 w 342900"/>
                <a:gd name="connsiteY14" fmla="*/ 173831 h 342900"/>
                <a:gd name="connsiteX15" fmla="*/ 176689 w 342900"/>
                <a:gd name="connsiteY15" fmla="*/ 7572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900" h="342900">
                  <a:moveTo>
                    <a:pt x="339566" y="331946"/>
                  </a:moveTo>
                  <a:lnTo>
                    <a:pt x="270986" y="331946"/>
                  </a:lnTo>
                  <a:lnTo>
                    <a:pt x="270986" y="292894"/>
                  </a:lnTo>
                  <a:cubicBezTo>
                    <a:pt x="247174" y="321469"/>
                    <a:pt x="200501" y="342424"/>
                    <a:pt x="160496" y="342424"/>
                  </a:cubicBezTo>
                  <a:cubicBezTo>
                    <a:pt x="79534" y="342424"/>
                    <a:pt x="7144" y="277654"/>
                    <a:pt x="7144" y="172879"/>
                  </a:cubicBezTo>
                  <a:cubicBezTo>
                    <a:pt x="7144" y="76676"/>
                    <a:pt x="77629" y="7144"/>
                    <a:pt x="165259" y="7144"/>
                  </a:cubicBezTo>
                  <a:cubicBezTo>
                    <a:pt x="229076" y="7144"/>
                    <a:pt x="267176" y="52864"/>
                    <a:pt x="270034" y="57626"/>
                  </a:cubicBezTo>
                  <a:lnTo>
                    <a:pt x="270986" y="57626"/>
                  </a:lnTo>
                  <a:lnTo>
                    <a:pt x="270986" y="17621"/>
                  </a:lnTo>
                  <a:lnTo>
                    <a:pt x="340519" y="17621"/>
                  </a:lnTo>
                  <a:lnTo>
                    <a:pt x="340519" y="331946"/>
                  </a:lnTo>
                  <a:close/>
                  <a:moveTo>
                    <a:pt x="176689" y="75724"/>
                  </a:moveTo>
                  <a:cubicBezTo>
                    <a:pt x="114776" y="75724"/>
                    <a:pt x="83344" y="129064"/>
                    <a:pt x="83344" y="175736"/>
                  </a:cubicBezTo>
                  <a:cubicBezTo>
                    <a:pt x="83344" y="229076"/>
                    <a:pt x="123349" y="272891"/>
                    <a:pt x="176689" y="272891"/>
                  </a:cubicBezTo>
                  <a:cubicBezTo>
                    <a:pt x="229076" y="272891"/>
                    <a:pt x="268129" y="231934"/>
                    <a:pt x="268129" y="173831"/>
                  </a:cubicBezTo>
                  <a:cubicBezTo>
                    <a:pt x="268129" y="108109"/>
                    <a:pt x="221456" y="75724"/>
                    <a:pt x="176689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12">
              <a:extLst>
                <a:ext uri="{FF2B5EF4-FFF2-40B4-BE49-F238E27FC236}">
                  <a16:creationId xmlns:a16="http://schemas.microsoft.com/office/drawing/2014/main" id="{A1146D6A-BDE4-D94F-8585-D336A4AF262F}"/>
                </a:ext>
              </a:extLst>
            </p:cNvPr>
            <p:cNvSpPr/>
            <p:nvPr/>
          </p:nvSpPr>
          <p:spPr>
            <a:xfrm>
              <a:off x="5048726" y="3143726"/>
              <a:ext cx="228600" cy="438150"/>
            </a:xfrm>
            <a:custGeom>
              <a:avLst/>
              <a:gdLst>
                <a:gd name="connsiteX0" fmla="*/ 162401 w 228600"/>
                <a:gd name="connsiteY0" fmla="*/ 81439 h 438150"/>
                <a:gd name="connsiteX1" fmla="*/ 223361 w 228600"/>
                <a:gd name="connsiteY1" fmla="*/ 81439 h 438150"/>
                <a:gd name="connsiteX2" fmla="*/ 223361 w 228600"/>
                <a:gd name="connsiteY2" fmla="*/ 7144 h 438150"/>
                <a:gd name="connsiteX3" fmla="*/ 162401 w 228600"/>
                <a:gd name="connsiteY3" fmla="*/ 7144 h 438150"/>
                <a:gd name="connsiteX4" fmla="*/ 141446 w 228600"/>
                <a:gd name="connsiteY4" fmla="*/ 7144 h 438150"/>
                <a:gd name="connsiteX5" fmla="*/ 75724 w 228600"/>
                <a:gd name="connsiteY5" fmla="*/ 32861 h 438150"/>
                <a:gd name="connsiteX6" fmla="*/ 38576 w 228600"/>
                <a:gd name="connsiteY6" fmla="*/ 120491 h 438150"/>
                <a:gd name="connsiteX7" fmla="*/ 7144 w 228600"/>
                <a:gd name="connsiteY7" fmla="*/ 120491 h 438150"/>
                <a:gd name="connsiteX8" fmla="*/ 7144 w 228600"/>
                <a:gd name="connsiteY8" fmla="*/ 187166 h 438150"/>
                <a:gd name="connsiteX9" fmla="*/ 38576 w 228600"/>
                <a:gd name="connsiteY9" fmla="*/ 187166 h 438150"/>
                <a:gd name="connsiteX10" fmla="*/ 38576 w 228600"/>
                <a:gd name="connsiteY10" fmla="*/ 187166 h 438150"/>
                <a:gd name="connsiteX11" fmla="*/ 38576 w 228600"/>
                <a:gd name="connsiteY11" fmla="*/ 434816 h 438150"/>
                <a:gd name="connsiteX12" fmla="*/ 113824 w 228600"/>
                <a:gd name="connsiteY12" fmla="*/ 434816 h 438150"/>
                <a:gd name="connsiteX13" fmla="*/ 113824 w 228600"/>
                <a:gd name="connsiteY13" fmla="*/ 187166 h 438150"/>
                <a:gd name="connsiteX14" fmla="*/ 179546 w 228600"/>
                <a:gd name="connsiteY14" fmla="*/ 187166 h 438150"/>
                <a:gd name="connsiteX15" fmla="*/ 223361 w 228600"/>
                <a:gd name="connsiteY15" fmla="*/ 120491 h 438150"/>
                <a:gd name="connsiteX16" fmla="*/ 114776 w 228600"/>
                <a:gd name="connsiteY16" fmla="*/ 120491 h 438150"/>
                <a:gd name="connsiteX17" fmla="*/ 162401 w 228600"/>
                <a:gd name="connsiteY17" fmla="*/ 81439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00" h="438150">
                  <a:moveTo>
                    <a:pt x="162401" y="81439"/>
                  </a:moveTo>
                  <a:lnTo>
                    <a:pt x="223361" y="81439"/>
                  </a:lnTo>
                  <a:lnTo>
                    <a:pt x="223361" y="7144"/>
                  </a:lnTo>
                  <a:lnTo>
                    <a:pt x="162401" y="7144"/>
                  </a:lnTo>
                  <a:lnTo>
                    <a:pt x="141446" y="7144"/>
                  </a:lnTo>
                  <a:cubicBezTo>
                    <a:pt x="118586" y="7144"/>
                    <a:pt x="92869" y="16669"/>
                    <a:pt x="75724" y="32861"/>
                  </a:cubicBezTo>
                  <a:cubicBezTo>
                    <a:pt x="44291" y="61436"/>
                    <a:pt x="40481" y="99536"/>
                    <a:pt x="38576" y="120491"/>
                  </a:cubicBezTo>
                  <a:lnTo>
                    <a:pt x="7144" y="120491"/>
                  </a:lnTo>
                  <a:lnTo>
                    <a:pt x="7144" y="187166"/>
                  </a:lnTo>
                  <a:lnTo>
                    <a:pt x="38576" y="187166"/>
                  </a:lnTo>
                  <a:lnTo>
                    <a:pt x="38576" y="187166"/>
                  </a:lnTo>
                  <a:lnTo>
                    <a:pt x="38576" y="434816"/>
                  </a:lnTo>
                  <a:lnTo>
                    <a:pt x="113824" y="434816"/>
                  </a:lnTo>
                  <a:lnTo>
                    <a:pt x="113824" y="187166"/>
                  </a:lnTo>
                  <a:lnTo>
                    <a:pt x="179546" y="187166"/>
                  </a:lnTo>
                  <a:lnTo>
                    <a:pt x="223361" y="120491"/>
                  </a:lnTo>
                  <a:lnTo>
                    <a:pt x="114776" y="120491"/>
                  </a:lnTo>
                  <a:cubicBezTo>
                    <a:pt x="116681" y="82391"/>
                    <a:pt x="133826" y="82391"/>
                    <a:pt x="162401" y="8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id="{1BF6B7D1-8099-B840-B789-2BE14B60E12A}"/>
                </a:ext>
              </a:extLst>
            </p:cNvPr>
            <p:cNvSpPr/>
            <p:nvPr/>
          </p:nvSpPr>
          <p:spPr>
            <a:xfrm>
              <a:off x="6993731" y="3253264"/>
              <a:ext cx="104775" cy="104775"/>
            </a:xfrm>
            <a:custGeom>
              <a:avLst/>
              <a:gdLst>
                <a:gd name="connsiteX0" fmla="*/ 35719 w 104775"/>
                <a:gd name="connsiteY0" fmla="*/ 28099 h 104775"/>
                <a:gd name="connsiteX1" fmla="*/ 35719 w 104775"/>
                <a:gd name="connsiteY1" fmla="*/ 83344 h 104775"/>
                <a:gd name="connsiteX2" fmla="*/ 47149 w 104775"/>
                <a:gd name="connsiteY2" fmla="*/ 83344 h 104775"/>
                <a:gd name="connsiteX3" fmla="*/ 47149 w 104775"/>
                <a:gd name="connsiteY3" fmla="*/ 61436 h 104775"/>
                <a:gd name="connsiteX4" fmla="*/ 56674 w 104775"/>
                <a:gd name="connsiteY4" fmla="*/ 61436 h 104775"/>
                <a:gd name="connsiteX5" fmla="*/ 66199 w 104775"/>
                <a:gd name="connsiteY5" fmla="*/ 72866 h 104775"/>
                <a:gd name="connsiteX6" fmla="*/ 68104 w 104775"/>
                <a:gd name="connsiteY6" fmla="*/ 83344 h 104775"/>
                <a:gd name="connsiteX7" fmla="*/ 79534 w 104775"/>
                <a:gd name="connsiteY7" fmla="*/ 83344 h 104775"/>
                <a:gd name="connsiteX8" fmla="*/ 77629 w 104775"/>
                <a:gd name="connsiteY8" fmla="*/ 70961 h 104775"/>
                <a:gd name="connsiteX9" fmla="*/ 68104 w 104775"/>
                <a:gd name="connsiteY9" fmla="*/ 57626 h 104775"/>
                <a:gd name="connsiteX10" fmla="*/ 68104 w 104775"/>
                <a:gd name="connsiteY10" fmla="*/ 57626 h 104775"/>
                <a:gd name="connsiteX11" fmla="*/ 78581 w 104775"/>
                <a:gd name="connsiteY11" fmla="*/ 44291 h 104775"/>
                <a:gd name="connsiteX12" fmla="*/ 59531 w 104775"/>
                <a:gd name="connsiteY12" fmla="*/ 29051 h 104775"/>
                <a:gd name="connsiteX13" fmla="*/ 35719 w 104775"/>
                <a:gd name="connsiteY13" fmla="*/ 29051 h 104775"/>
                <a:gd name="connsiteX14" fmla="*/ 35719 w 104775"/>
                <a:gd name="connsiteY14" fmla="*/ 28099 h 104775"/>
                <a:gd name="connsiteX15" fmla="*/ 35719 w 104775"/>
                <a:gd name="connsiteY15" fmla="*/ 28099 h 104775"/>
                <a:gd name="connsiteX16" fmla="*/ 35719 w 104775"/>
                <a:gd name="connsiteY16" fmla="*/ 28099 h 104775"/>
                <a:gd name="connsiteX17" fmla="*/ 46196 w 104775"/>
                <a:gd name="connsiteY17" fmla="*/ 37624 h 104775"/>
                <a:gd name="connsiteX18" fmla="*/ 57626 w 104775"/>
                <a:gd name="connsiteY18" fmla="*/ 37624 h 104775"/>
                <a:gd name="connsiteX19" fmla="*/ 67151 w 104775"/>
                <a:gd name="connsiteY19" fmla="*/ 44291 h 104775"/>
                <a:gd name="connsiteX20" fmla="*/ 56674 w 104775"/>
                <a:gd name="connsiteY20" fmla="*/ 52864 h 104775"/>
                <a:gd name="connsiteX21" fmla="*/ 47149 w 104775"/>
                <a:gd name="connsiteY21" fmla="*/ 52864 h 104775"/>
                <a:gd name="connsiteX22" fmla="*/ 47149 w 104775"/>
                <a:gd name="connsiteY22" fmla="*/ 37624 h 104775"/>
                <a:gd name="connsiteX23" fmla="*/ 46196 w 104775"/>
                <a:gd name="connsiteY23" fmla="*/ 37624 h 104775"/>
                <a:gd name="connsiteX24" fmla="*/ 46196 w 104775"/>
                <a:gd name="connsiteY24" fmla="*/ 37624 h 104775"/>
                <a:gd name="connsiteX25" fmla="*/ 46196 w 104775"/>
                <a:gd name="connsiteY25" fmla="*/ 37624 h 104775"/>
                <a:gd name="connsiteX26" fmla="*/ 55721 w 104775"/>
                <a:gd name="connsiteY26" fmla="*/ 7144 h 104775"/>
                <a:gd name="connsiteX27" fmla="*/ 7144 w 104775"/>
                <a:gd name="connsiteY27" fmla="*/ 55721 h 104775"/>
                <a:gd name="connsiteX28" fmla="*/ 55721 w 104775"/>
                <a:gd name="connsiteY28" fmla="*/ 104299 h 104775"/>
                <a:gd name="connsiteX29" fmla="*/ 103346 w 104775"/>
                <a:gd name="connsiteY29" fmla="*/ 55721 h 104775"/>
                <a:gd name="connsiteX30" fmla="*/ 55721 w 104775"/>
                <a:gd name="connsiteY30" fmla="*/ 7144 h 104775"/>
                <a:gd name="connsiteX31" fmla="*/ 55721 w 104775"/>
                <a:gd name="connsiteY31" fmla="*/ 7144 h 104775"/>
                <a:gd name="connsiteX32" fmla="*/ 55721 w 104775"/>
                <a:gd name="connsiteY32" fmla="*/ 7144 h 104775"/>
                <a:gd name="connsiteX33" fmla="*/ 55721 w 104775"/>
                <a:gd name="connsiteY33" fmla="*/ 7144 h 104775"/>
                <a:gd name="connsiteX34" fmla="*/ 55721 w 104775"/>
                <a:gd name="connsiteY34" fmla="*/ 18574 h 104775"/>
                <a:gd name="connsiteX35" fmla="*/ 92869 w 104775"/>
                <a:gd name="connsiteY35" fmla="*/ 55721 h 104775"/>
                <a:gd name="connsiteX36" fmla="*/ 55721 w 104775"/>
                <a:gd name="connsiteY36" fmla="*/ 92869 h 104775"/>
                <a:gd name="connsiteX37" fmla="*/ 18574 w 104775"/>
                <a:gd name="connsiteY37" fmla="*/ 55721 h 104775"/>
                <a:gd name="connsiteX38" fmla="*/ 55721 w 104775"/>
                <a:gd name="connsiteY38" fmla="*/ 18574 h 104775"/>
                <a:gd name="connsiteX39" fmla="*/ 55721 w 104775"/>
                <a:gd name="connsiteY39" fmla="*/ 18574 h 104775"/>
                <a:gd name="connsiteX40" fmla="*/ 55721 w 104775"/>
                <a:gd name="connsiteY40" fmla="*/ 18574 h 104775"/>
                <a:gd name="connsiteX41" fmla="*/ 55721 w 104775"/>
                <a:gd name="connsiteY41" fmla="*/ 1857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775" h="104775">
                  <a:moveTo>
                    <a:pt x="35719" y="28099"/>
                  </a:moveTo>
                  <a:lnTo>
                    <a:pt x="35719" y="83344"/>
                  </a:lnTo>
                  <a:lnTo>
                    <a:pt x="47149" y="83344"/>
                  </a:lnTo>
                  <a:lnTo>
                    <a:pt x="47149" y="61436"/>
                  </a:lnTo>
                  <a:lnTo>
                    <a:pt x="56674" y="61436"/>
                  </a:lnTo>
                  <a:cubicBezTo>
                    <a:pt x="64294" y="62389"/>
                    <a:pt x="66199" y="64294"/>
                    <a:pt x="66199" y="72866"/>
                  </a:cubicBezTo>
                  <a:cubicBezTo>
                    <a:pt x="66199" y="79534"/>
                    <a:pt x="67151" y="81439"/>
                    <a:pt x="68104" y="83344"/>
                  </a:cubicBezTo>
                  <a:lnTo>
                    <a:pt x="79534" y="83344"/>
                  </a:lnTo>
                  <a:cubicBezTo>
                    <a:pt x="78581" y="81439"/>
                    <a:pt x="78581" y="79534"/>
                    <a:pt x="77629" y="70961"/>
                  </a:cubicBezTo>
                  <a:cubicBezTo>
                    <a:pt x="77629" y="64294"/>
                    <a:pt x="75724" y="59531"/>
                    <a:pt x="68104" y="57626"/>
                  </a:cubicBezTo>
                  <a:lnTo>
                    <a:pt x="68104" y="57626"/>
                  </a:lnTo>
                  <a:cubicBezTo>
                    <a:pt x="75724" y="55721"/>
                    <a:pt x="78581" y="50006"/>
                    <a:pt x="78581" y="44291"/>
                  </a:cubicBezTo>
                  <a:cubicBezTo>
                    <a:pt x="78581" y="29051"/>
                    <a:pt x="62389" y="29051"/>
                    <a:pt x="59531" y="29051"/>
                  </a:cubicBezTo>
                  <a:lnTo>
                    <a:pt x="35719" y="29051"/>
                  </a:lnTo>
                  <a:lnTo>
                    <a:pt x="35719" y="28099"/>
                  </a:lnTo>
                  <a:lnTo>
                    <a:pt x="35719" y="28099"/>
                  </a:lnTo>
                  <a:lnTo>
                    <a:pt x="35719" y="28099"/>
                  </a:lnTo>
                  <a:close/>
                  <a:moveTo>
                    <a:pt x="46196" y="37624"/>
                  </a:moveTo>
                  <a:lnTo>
                    <a:pt x="57626" y="37624"/>
                  </a:lnTo>
                  <a:cubicBezTo>
                    <a:pt x="62389" y="37624"/>
                    <a:pt x="66199" y="38576"/>
                    <a:pt x="67151" y="44291"/>
                  </a:cubicBezTo>
                  <a:cubicBezTo>
                    <a:pt x="67151" y="52864"/>
                    <a:pt x="60484" y="52864"/>
                    <a:pt x="56674" y="52864"/>
                  </a:cubicBezTo>
                  <a:lnTo>
                    <a:pt x="47149" y="52864"/>
                  </a:lnTo>
                  <a:lnTo>
                    <a:pt x="47149" y="37624"/>
                  </a:lnTo>
                  <a:lnTo>
                    <a:pt x="46196" y="37624"/>
                  </a:lnTo>
                  <a:lnTo>
                    <a:pt x="46196" y="37624"/>
                  </a:lnTo>
                  <a:lnTo>
                    <a:pt x="46196" y="37624"/>
                  </a:lnTo>
                  <a:close/>
                  <a:moveTo>
                    <a:pt x="55721" y="7144"/>
                  </a:moveTo>
                  <a:cubicBezTo>
                    <a:pt x="29051" y="7144"/>
                    <a:pt x="7144" y="29051"/>
                    <a:pt x="7144" y="55721"/>
                  </a:cubicBezTo>
                  <a:cubicBezTo>
                    <a:pt x="7144" y="82391"/>
                    <a:pt x="28099" y="104299"/>
                    <a:pt x="55721" y="104299"/>
                  </a:cubicBezTo>
                  <a:cubicBezTo>
                    <a:pt x="82391" y="104299"/>
                    <a:pt x="103346" y="82391"/>
                    <a:pt x="103346" y="55721"/>
                  </a:cubicBezTo>
                  <a:cubicBezTo>
                    <a:pt x="104299" y="29051"/>
                    <a:pt x="82391" y="7144"/>
                    <a:pt x="55721" y="7144"/>
                  </a:cubicBezTo>
                  <a:lnTo>
                    <a:pt x="55721" y="7144"/>
                  </a:lnTo>
                  <a:lnTo>
                    <a:pt x="55721" y="7144"/>
                  </a:lnTo>
                  <a:lnTo>
                    <a:pt x="55721" y="7144"/>
                  </a:lnTo>
                  <a:close/>
                  <a:moveTo>
                    <a:pt x="55721" y="18574"/>
                  </a:moveTo>
                  <a:cubicBezTo>
                    <a:pt x="76676" y="18574"/>
                    <a:pt x="92869" y="35719"/>
                    <a:pt x="92869" y="55721"/>
                  </a:cubicBezTo>
                  <a:cubicBezTo>
                    <a:pt x="92869" y="76676"/>
                    <a:pt x="76676" y="92869"/>
                    <a:pt x="55721" y="92869"/>
                  </a:cubicBezTo>
                  <a:cubicBezTo>
                    <a:pt x="34766" y="92869"/>
                    <a:pt x="18574" y="75724"/>
                    <a:pt x="18574" y="55721"/>
                  </a:cubicBezTo>
                  <a:cubicBezTo>
                    <a:pt x="19526" y="35719"/>
                    <a:pt x="34766" y="18574"/>
                    <a:pt x="55721" y="18574"/>
                  </a:cubicBezTo>
                  <a:lnTo>
                    <a:pt x="55721" y="18574"/>
                  </a:lnTo>
                  <a:lnTo>
                    <a:pt x="55721" y="18574"/>
                  </a:lnTo>
                  <a:lnTo>
                    <a:pt x="55721" y="185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55B1ABB-1BA6-8642-9A61-74D3C43660BA}"/>
              </a:ext>
            </a:extLst>
          </p:cNvPr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9E91E3-1BB4-F54E-BD69-105B90BE0ECC}"/>
              </a:ext>
            </a:extLst>
          </p:cNvPr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5434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1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C334-6B55-47E2-AC4C-C8153F4F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7BD3-8802-405B-A477-C2183D13C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A9C13-B529-4107-95C5-42993ECB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2B590-C810-4EAD-8D48-65C0EE33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0086-B96C-42EC-9C4F-69C5F749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40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0930107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87323" y="183641"/>
            <a:ext cx="378000" cy="378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/>
          <a:lstStyle>
            <a:lvl1pPr>
              <a:defRPr lang="uk-UA" sz="1200" b="1" smtClean="0">
                <a:solidFill>
                  <a:srgbClr val="00778A"/>
                </a:solidFill>
              </a:defRPr>
            </a:lvl1pPr>
          </a:lstStyle>
          <a:p>
            <a:fld id="{57841C09-DC7F-4003-994A-2D6947D0B09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455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1465370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6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1465103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4013" y="1797050"/>
            <a:ext cx="11464925" cy="374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8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1465370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000" y="1493467"/>
            <a:ext cx="4320000" cy="39600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6"/>
          </p:nvPr>
        </p:nvSpPr>
        <p:spPr>
          <a:xfrm>
            <a:off x="353568" y="557784"/>
            <a:ext cx="11465370" cy="595767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5"/>
          </p:nvPr>
        </p:nvSpPr>
        <p:spPr>
          <a:xfrm>
            <a:off x="353567" y="1772529"/>
            <a:ext cx="3284881" cy="426251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1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 userDrawn="1">
            <p:ph type="subTitle" idx="16"/>
          </p:nvPr>
        </p:nvSpPr>
        <p:spPr>
          <a:xfrm>
            <a:off x="353568" y="557784"/>
            <a:ext cx="10930107" cy="595767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53567" y="217868"/>
            <a:ext cx="10930107" cy="40392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  <p:sp>
        <p:nvSpPr>
          <p:cNvPr id="24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6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14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A4C17-E35A-304D-A26B-B0E4DAB04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EB0764-1ED3-2B4A-9C3D-79D6615DB57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11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6"/>
          </p:nvPr>
        </p:nvSpPr>
        <p:spPr>
          <a:xfrm>
            <a:off x="353568" y="557784"/>
            <a:ext cx="10930107" cy="595767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bg1">
              <a:alpha val="15000"/>
            </a:schemeClr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DB460A1-C0E4-0648-B40A-8A1E8AFD743F}"/>
              </a:ext>
            </a:extLst>
          </p:cNvPr>
          <p:cNvSpPr/>
          <p:nvPr userDrawn="1"/>
        </p:nvSpPr>
        <p:spPr>
          <a:xfrm rot="16200000">
            <a:off x="11371334" y="6037338"/>
            <a:ext cx="838272" cy="803051"/>
          </a:xfrm>
          <a:custGeom>
            <a:avLst/>
            <a:gdLst>
              <a:gd name="connsiteX0" fmla="*/ 522515 w 1943100"/>
              <a:gd name="connsiteY0" fmla="*/ 0 h 1861456"/>
              <a:gd name="connsiteX1" fmla="*/ 1943100 w 1943100"/>
              <a:gd name="connsiteY1" fmla="*/ 1420585 h 1861456"/>
              <a:gd name="connsiteX2" fmla="*/ 1879233 w 1943100"/>
              <a:gd name="connsiteY2" fmla="*/ 1843024 h 1861456"/>
              <a:gd name="connsiteX3" fmla="*/ 1872487 w 1943100"/>
              <a:gd name="connsiteY3" fmla="*/ 1861456 h 1861456"/>
              <a:gd name="connsiteX4" fmla="*/ 1232165 w 1943100"/>
              <a:gd name="connsiteY4" fmla="*/ 1861456 h 1861456"/>
              <a:gd name="connsiteX5" fmla="*/ 1294459 w 1943100"/>
              <a:gd name="connsiteY5" fmla="*/ 1746687 h 1861456"/>
              <a:gd name="connsiteX6" fmla="*/ 1360296 w 1943100"/>
              <a:gd name="connsiteY6" fmla="*/ 1420585 h 1861456"/>
              <a:gd name="connsiteX7" fmla="*/ 522515 w 1943100"/>
              <a:gd name="connsiteY7" fmla="*/ 582804 h 1861456"/>
              <a:gd name="connsiteX8" fmla="*/ 54104 w 1943100"/>
              <a:gd name="connsiteY8" fmla="*/ 725884 h 1861456"/>
              <a:gd name="connsiteX9" fmla="*/ 0 w 1943100"/>
              <a:gd name="connsiteY9" fmla="*/ 770524 h 1861456"/>
              <a:gd name="connsiteX10" fmla="*/ 0 w 1943100"/>
              <a:gd name="connsiteY10" fmla="*/ 100495 h 1861456"/>
              <a:gd name="connsiteX11" fmla="*/ 100077 w 1943100"/>
              <a:gd name="connsiteY11" fmla="*/ 63867 h 1861456"/>
              <a:gd name="connsiteX12" fmla="*/ 522515 w 1943100"/>
              <a:gd name="connsiteY12" fmla="*/ 0 h 18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1861456">
                <a:moveTo>
                  <a:pt x="522515" y="0"/>
                </a:moveTo>
                <a:cubicBezTo>
                  <a:pt x="1307083" y="0"/>
                  <a:pt x="1943100" y="636018"/>
                  <a:pt x="1943100" y="1420585"/>
                </a:cubicBezTo>
                <a:cubicBezTo>
                  <a:pt x="1943100" y="1567692"/>
                  <a:pt x="1920740" y="1709576"/>
                  <a:pt x="1879233" y="1843024"/>
                </a:cubicBezTo>
                <a:lnTo>
                  <a:pt x="1872487" y="1861456"/>
                </a:lnTo>
                <a:lnTo>
                  <a:pt x="1232165" y="1861456"/>
                </a:lnTo>
                <a:lnTo>
                  <a:pt x="1294459" y="1746687"/>
                </a:lnTo>
                <a:cubicBezTo>
                  <a:pt x="1336853" y="1646457"/>
                  <a:pt x="1360296" y="1536259"/>
                  <a:pt x="1360296" y="1420585"/>
                </a:cubicBezTo>
                <a:cubicBezTo>
                  <a:pt x="1360296" y="957892"/>
                  <a:pt x="985209" y="582804"/>
                  <a:pt x="522515" y="582804"/>
                </a:cubicBezTo>
                <a:cubicBezTo>
                  <a:pt x="349005" y="582804"/>
                  <a:pt x="187815" y="635551"/>
                  <a:pt x="54104" y="725884"/>
                </a:cubicBezTo>
                <a:lnTo>
                  <a:pt x="0" y="770524"/>
                </a:lnTo>
                <a:lnTo>
                  <a:pt x="0" y="100495"/>
                </a:lnTo>
                <a:lnTo>
                  <a:pt x="100077" y="63867"/>
                </a:lnTo>
                <a:cubicBezTo>
                  <a:pt x="233525" y="22360"/>
                  <a:pt x="375409" y="0"/>
                  <a:pt x="52251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38C75-3C50-5343-9DCC-6DF5107AEB14}"/>
              </a:ext>
            </a:extLst>
          </p:cNvPr>
          <p:cNvGrpSpPr/>
          <p:nvPr userDrawn="1"/>
        </p:nvGrpSpPr>
        <p:grpSpPr>
          <a:xfrm>
            <a:off x="11036295" y="6379422"/>
            <a:ext cx="818538" cy="227456"/>
            <a:chOff x="5048726" y="3143726"/>
            <a:chExt cx="2049780" cy="569595"/>
          </a:xfrm>
          <a:solidFill>
            <a:schemeClr val="bg1"/>
          </a:solidFill>
        </p:grpSpPr>
        <p:sp>
          <p:nvSpPr>
            <p:cNvPr id="22" name="Freeform: Shape 6">
              <a:extLst>
                <a:ext uri="{FF2B5EF4-FFF2-40B4-BE49-F238E27FC236}">
                  <a16:creationId xmlns:a16="http://schemas.microsoft.com/office/drawing/2014/main" id="{42E4D4FE-9B42-E240-A0B9-F5BC73203919}"/>
                </a:ext>
              </a:extLst>
            </p:cNvPr>
            <p:cNvSpPr/>
            <p:nvPr/>
          </p:nvSpPr>
          <p:spPr>
            <a:xfrm>
              <a:off x="5303996" y="3152299"/>
              <a:ext cx="85725" cy="428625"/>
            </a:xfrm>
            <a:custGeom>
              <a:avLst/>
              <a:gdLst>
                <a:gd name="connsiteX0" fmla="*/ 7144 w 85725"/>
                <a:gd name="connsiteY0" fmla="*/ 7144 h 428625"/>
                <a:gd name="connsiteX1" fmla="*/ 82391 w 85725"/>
                <a:gd name="connsiteY1" fmla="*/ 7144 h 428625"/>
                <a:gd name="connsiteX2" fmla="*/ 82391 w 85725"/>
                <a:gd name="connsiteY2" fmla="*/ 76676 h 428625"/>
                <a:gd name="connsiteX3" fmla="*/ 7144 w 85725"/>
                <a:gd name="connsiteY3" fmla="*/ 76676 h 428625"/>
                <a:gd name="connsiteX4" fmla="*/ 7144 w 85725"/>
                <a:gd name="connsiteY4" fmla="*/ 7144 h 428625"/>
                <a:gd name="connsiteX5" fmla="*/ 7144 w 85725"/>
                <a:gd name="connsiteY5" fmla="*/ 111919 h 428625"/>
                <a:gd name="connsiteX6" fmla="*/ 82391 w 85725"/>
                <a:gd name="connsiteY6" fmla="*/ 111919 h 428625"/>
                <a:gd name="connsiteX7" fmla="*/ 82391 w 85725"/>
                <a:gd name="connsiteY7" fmla="*/ 426244 h 428625"/>
                <a:gd name="connsiteX8" fmla="*/ 7144 w 85725"/>
                <a:gd name="connsiteY8" fmla="*/ 426244 h 428625"/>
                <a:gd name="connsiteX9" fmla="*/ 7144 w 85725"/>
                <a:gd name="connsiteY9" fmla="*/ 111919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428625">
                  <a:moveTo>
                    <a:pt x="7144" y="7144"/>
                  </a:moveTo>
                  <a:lnTo>
                    <a:pt x="82391" y="7144"/>
                  </a:lnTo>
                  <a:lnTo>
                    <a:pt x="82391" y="76676"/>
                  </a:lnTo>
                  <a:lnTo>
                    <a:pt x="7144" y="76676"/>
                  </a:lnTo>
                  <a:lnTo>
                    <a:pt x="7144" y="7144"/>
                  </a:lnTo>
                  <a:close/>
                  <a:moveTo>
                    <a:pt x="7144" y="111919"/>
                  </a:moveTo>
                  <a:lnTo>
                    <a:pt x="82391" y="111919"/>
                  </a:lnTo>
                  <a:lnTo>
                    <a:pt x="82391" y="426244"/>
                  </a:lnTo>
                  <a:lnTo>
                    <a:pt x="7144" y="426244"/>
                  </a:lnTo>
                  <a:lnTo>
                    <a:pt x="7144" y="111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7">
              <a:extLst>
                <a:ext uri="{FF2B5EF4-FFF2-40B4-BE49-F238E27FC236}">
                  <a16:creationId xmlns:a16="http://schemas.microsoft.com/office/drawing/2014/main" id="{9D2F9F1D-4C7E-0D4F-9DEA-EFF937E6F1DA}"/>
                </a:ext>
              </a:extLst>
            </p:cNvPr>
            <p:cNvSpPr/>
            <p:nvPr/>
          </p:nvSpPr>
          <p:spPr>
            <a:xfrm>
              <a:off x="5436393" y="3152299"/>
              <a:ext cx="342900" cy="438150"/>
            </a:xfrm>
            <a:custGeom>
              <a:avLst/>
              <a:gdLst>
                <a:gd name="connsiteX0" fmla="*/ 7144 w 342900"/>
                <a:gd name="connsiteY0" fmla="*/ 7144 h 438150"/>
                <a:gd name="connsiteX1" fmla="*/ 83344 w 342900"/>
                <a:gd name="connsiteY1" fmla="*/ 7144 h 438150"/>
                <a:gd name="connsiteX2" fmla="*/ 83344 w 342900"/>
                <a:gd name="connsiteY2" fmla="*/ 140494 h 438150"/>
                <a:gd name="connsiteX3" fmla="*/ 181451 w 342900"/>
                <a:gd name="connsiteY3" fmla="*/ 101441 h 438150"/>
                <a:gd name="connsiteX4" fmla="*/ 339566 w 342900"/>
                <a:gd name="connsiteY4" fmla="*/ 268129 h 438150"/>
                <a:gd name="connsiteX5" fmla="*/ 183356 w 342900"/>
                <a:gd name="connsiteY5" fmla="*/ 436721 h 438150"/>
                <a:gd name="connsiteX6" fmla="*/ 77629 w 342900"/>
                <a:gd name="connsiteY6" fmla="*/ 388144 h 438150"/>
                <a:gd name="connsiteX7" fmla="*/ 77629 w 342900"/>
                <a:gd name="connsiteY7" fmla="*/ 426244 h 438150"/>
                <a:gd name="connsiteX8" fmla="*/ 7144 w 342900"/>
                <a:gd name="connsiteY8" fmla="*/ 426244 h 438150"/>
                <a:gd name="connsiteX9" fmla="*/ 7144 w 342900"/>
                <a:gd name="connsiteY9" fmla="*/ 7144 h 438150"/>
                <a:gd name="connsiteX10" fmla="*/ 172879 w 342900"/>
                <a:gd name="connsiteY10" fmla="*/ 368141 h 438150"/>
                <a:gd name="connsiteX11" fmla="*/ 263366 w 342900"/>
                <a:gd name="connsiteY11" fmla="*/ 269081 h 438150"/>
                <a:gd name="connsiteX12" fmla="*/ 171926 w 342900"/>
                <a:gd name="connsiteY12" fmla="*/ 170974 h 438150"/>
                <a:gd name="connsiteX13" fmla="*/ 78581 w 342900"/>
                <a:gd name="connsiteY13" fmla="*/ 265271 h 438150"/>
                <a:gd name="connsiteX14" fmla="*/ 172879 w 342900"/>
                <a:gd name="connsiteY14" fmla="*/ 36814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900" h="438150">
                  <a:moveTo>
                    <a:pt x="7144" y="7144"/>
                  </a:moveTo>
                  <a:lnTo>
                    <a:pt x="83344" y="7144"/>
                  </a:lnTo>
                  <a:lnTo>
                    <a:pt x="83344" y="140494"/>
                  </a:lnTo>
                  <a:cubicBezTo>
                    <a:pt x="109061" y="114776"/>
                    <a:pt x="146209" y="101441"/>
                    <a:pt x="181451" y="101441"/>
                  </a:cubicBezTo>
                  <a:cubicBezTo>
                    <a:pt x="277654" y="101441"/>
                    <a:pt x="339566" y="185261"/>
                    <a:pt x="339566" y="268129"/>
                  </a:cubicBezTo>
                  <a:cubicBezTo>
                    <a:pt x="339566" y="330994"/>
                    <a:pt x="298609" y="436721"/>
                    <a:pt x="183356" y="436721"/>
                  </a:cubicBezTo>
                  <a:cubicBezTo>
                    <a:pt x="122396" y="436721"/>
                    <a:pt x="95726" y="409099"/>
                    <a:pt x="77629" y="388144"/>
                  </a:cubicBezTo>
                  <a:lnTo>
                    <a:pt x="77629" y="426244"/>
                  </a:lnTo>
                  <a:lnTo>
                    <a:pt x="7144" y="426244"/>
                  </a:lnTo>
                  <a:lnTo>
                    <a:pt x="7144" y="7144"/>
                  </a:lnTo>
                  <a:close/>
                  <a:moveTo>
                    <a:pt x="172879" y="368141"/>
                  </a:moveTo>
                  <a:cubicBezTo>
                    <a:pt x="222409" y="368141"/>
                    <a:pt x="263366" y="330041"/>
                    <a:pt x="263366" y="269081"/>
                  </a:cubicBezTo>
                  <a:cubicBezTo>
                    <a:pt x="263366" y="208121"/>
                    <a:pt x="219551" y="170974"/>
                    <a:pt x="171926" y="170974"/>
                  </a:cubicBezTo>
                  <a:cubicBezTo>
                    <a:pt x="113824" y="170974"/>
                    <a:pt x="78581" y="219551"/>
                    <a:pt x="78581" y="265271"/>
                  </a:cubicBezTo>
                  <a:cubicBezTo>
                    <a:pt x="78581" y="334804"/>
                    <a:pt x="129064" y="368141"/>
                    <a:pt x="172879" y="3681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8">
              <a:extLst>
                <a:ext uri="{FF2B5EF4-FFF2-40B4-BE49-F238E27FC236}">
                  <a16:creationId xmlns:a16="http://schemas.microsoft.com/office/drawing/2014/main" id="{D1207086-7CE5-1E41-8A72-F89FB98EF62C}"/>
                </a:ext>
              </a:extLst>
            </p:cNvPr>
            <p:cNvSpPr/>
            <p:nvPr/>
          </p:nvSpPr>
          <p:spPr>
            <a:xfrm>
              <a:off x="5797391" y="3246596"/>
              <a:ext cx="152400" cy="333375"/>
            </a:xfrm>
            <a:custGeom>
              <a:avLst/>
              <a:gdLst>
                <a:gd name="connsiteX0" fmla="*/ 7144 w 152400"/>
                <a:gd name="connsiteY0" fmla="*/ 17621 h 333375"/>
                <a:gd name="connsiteX1" fmla="*/ 76676 w 152400"/>
                <a:gd name="connsiteY1" fmla="*/ 17621 h 333375"/>
                <a:gd name="connsiteX2" fmla="*/ 76676 w 152400"/>
                <a:gd name="connsiteY2" fmla="*/ 45244 h 333375"/>
                <a:gd name="connsiteX3" fmla="*/ 77629 w 152400"/>
                <a:gd name="connsiteY3" fmla="*/ 45244 h 333375"/>
                <a:gd name="connsiteX4" fmla="*/ 145256 w 152400"/>
                <a:gd name="connsiteY4" fmla="*/ 7144 h 333375"/>
                <a:gd name="connsiteX5" fmla="*/ 151924 w 152400"/>
                <a:gd name="connsiteY5" fmla="*/ 7144 h 333375"/>
                <a:gd name="connsiteX6" fmla="*/ 151924 w 152400"/>
                <a:gd name="connsiteY6" fmla="*/ 80486 h 333375"/>
                <a:gd name="connsiteX7" fmla="*/ 83344 w 152400"/>
                <a:gd name="connsiteY7" fmla="*/ 155734 h 333375"/>
                <a:gd name="connsiteX8" fmla="*/ 83344 w 152400"/>
                <a:gd name="connsiteY8" fmla="*/ 332899 h 333375"/>
                <a:gd name="connsiteX9" fmla="*/ 8096 w 152400"/>
                <a:gd name="connsiteY9" fmla="*/ 332899 h 333375"/>
                <a:gd name="connsiteX10" fmla="*/ 8096 w 152400"/>
                <a:gd name="connsiteY10" fmla="*/ 1762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333375">
                  <a:moveTo>
                    <a:pt x="7144" y="17621"/>
                  </a:moveTo>
                  <a:lnTo>
                    <a:pt x="76676" y="17621"/>
                  </a:lnTo>
                  <a:lnTo>
                    <a:pt x="76676" y="45244"/>
                  </a:lnTo>
                  <a:lnTo>
                    <a:pt x="77629" y="45244"/>
                  </a:lnTo>
                  <a:cubicBezTo>
                    <a:pt x="91916" y="25241"/>
                    <a:pt x="106204" y="7144"/>
                    <a:pt x="145256" y="7144"/>
                  </a:cubicBezTo>
                  <a:lnTo>
                    <a:pt x="151924" y="7144"/>
                  </a:lnTo>
                  <a:lnTo>
                    <a:pt x="151924" y="80486"/>
                  </a:lnTo>
                  <a:cubicBezTo>
                    <a:pt x="83344" y="83344"/>
                    <a:pt x="83344" y="137636"/>
                    <a:pt x="83344" y="155734"/>
                  </a:cubicBezTo>
                  <a:lnTo>
                    <a:pt x="83344" y="332899"/>
                  </a:lnTo>
                  <a:lnTo>
                    <a:pt x="8096" y="332899"/>
                  </a:lnTo>
                  <a:lnTo>
                    <a:pt x="8096" y="176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9">
              <a:extLst>
                <a:ext uri="{FF2B5EF4-FFF2-40B4-BE49-F238E27FC236}">
                  <a16:creationId xmlns:a16="http://schemas.microsoft.com/office/drawing/2014/main" id="{EB816F5B-5061-2342-AAD7-31594CCF5CCD}"/>
                </a:ext>
              </a:extLst>
            </p:cNvPr>
            <p:cNvSpPr/>
            <p:nvPr/>
          </p:nvSpPr>
          <p:spPr>
            <a:xfrm>
              <a:off x="5958363" y="3258026"/>
              <a:ext cx="333375" cy="428625"/>
            </a:xfrm>
            <a:custGeom>
              <a:avLst/>
              <a:gdLst>
                <a:gd name="connsiteX0" fmla="*/ 122396 w 333375"/>
                <a:gd name="connsiteY0" fmla="*/ 291941 h 428625"/>
                <a:gd name="connsiteX1" fmla="*/ 7144 w 333375"/>
                <a:gd name="connsiteY1" fmla="*/ 7144 h 428625"/>
                <a:gd name="connsiteX2" fmla="*/ 92869 w 333375"/>
                <a:gd name="connsiteY2" fmla="*/ 7144 h 428625"/>
                <a:gd name="connsiteX3" fmla="*/ 164306 w 333375"/>
                <a:gd name="connsiteY3" fmla="*/ 209074 h 428625"/>
                <a:gd name="connsiteX4" fmla="*/ 240506 w 333375"/>
                <a:gd name="connsiteY4" fmla="*/ 7144 h 428625"/>
                <a:gd name="connsiteX5" fmla="*/ 326231 w 333375"/>
                <a:gd name="connsiteY5" fmla="*/ 7144 h 428625"/>
                <a:gd name="connsiteX6" fmla="*/ 145256 w 333375"/>
                <a:gd name="connsiteY6" fmla="*/ 427196 h 428625"/>
                <a:gd name="connsiteX7" fmla="*/ 64294 w 333375"/>
                <a:gd name="connsiteY7" fmla="*/ 427196 h 428625"/>
                <a:gd name="connsiteX8" fmla="*/ 122396 w 333375"/>
                <a:gd name="connsiteY8" fmla="*/ 291941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428625">
                  <a:moveTo>
                    <a:pt x="122396" y="291941"/>
                  </a:moveTo>
                  <a:lnTo>
                    <a:pt x="7144" y="7144"/>
                  </a:lnTo>
                  <a:lnTo>
                    <a:pt x="92869" y="7144"/>
                  </a:lnTo>
                  <a:lnTo>
                    <a:pt x="164306" y="209074"/>
                  </a:lnTo>
                  <a:lnTo>
                    <a:pt x="240506" y="7144"/>
                  </a:lnTo>
                  <a:lnTo>
                    <a:pt x="326231" y="7144"/>
                  </a:lnTo>
                  <a:lnTo>
                    <a:pt x="145256" y="427196"/>
                  </a:lnTo>
                  <a:lnTo>
                    <a:pt x="64294" y="427196"/>
                  </a:lnTo>
                  <a:lnTo>
                    <a:pt x="122396" y="291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10">
              <a:extLst>
                <a:ext uri="{FF2B5EF4-FFF2-40B4-BE49-F238E27FC236}">
                  <a16:creationId xmlns:a16="http://schemas.microsoft.com/office/drawing/2014/main" id="{72994DC4-1AFC-2645-861E-C76D1E0330C9}"/>
                </a:ext>
              </a:extLst>
            </p:cNvPr>
            <p:cNvSpPr/>
            <p:nvPr/>
          </p:nvSpPr>
          <p:spPr>
            <a:xfrm>
              <a:off x="6262211" y="3246596"/>
              <a:ext cx="342900" cy="466725"/>
            </a:xfrm>
            <a:custGeom>
              <a:avLst/>
              <a:gdLst>
                <a:gd name="connsiteX0" fmla="*/ 341471 w 342900"/>
                <a:gd name="connsiteY0" fmla="*/ 17621 h 466725"/>
                <a:gd name="connsiteX1" fmla="*/ 341471 w 342900"/>
                <a:gd name="connsiteY1" fmla="*/ 274796 h 466725"/>
                <a:gd name="connsiteX2" fmla="*/ 170021 w 342900"/>
                <a:gd name="connsiteY2" fmla="*/ 460534 h 466725"/>
                <a:gd name="connsiteX3" fmla="*/ 11906 w 342900"/>
                <a:gd name="connsiteY3" fmla="*/ 355759 h 466725"/>
                <a:gd name="connsiteX4" fmla="*/ 97631 w 342900"/>
                <a:gd name="connsiteY4" fmla="*/ 355759 h 466725"/>
                <a:gd name="connsiteX5" fmla="*/ 175736 w 342900"/>
                <a:gd name="connsiteY5" fmla="*/ 391001 h 466725"/>
                <a:gd name="connsiteX6" fmla="*/ 271939 w 342900"/>
                <a:gd name="connsiteY6" fmla="*/ 292894 h 466725"/>
                <a:gd name="connsiteX7" fmla="*/ 270986 w 342900"/>
                <a:gd name="connsiteY7" fmla="*/ 291941 h 466725"/>
                <a:gd name="connsiteX8" fmla="*/ 168116 w 342900"/>
                <a:gd name="connsiteY8" fmla="*/ 342424 h 466725"/>
                <a:gd name="connsiteX9" fmla="*/ 7144 w 342900"/>
                <a:gd name="connsiteY9" fmla="*/ 171926 h 466725"/>
                <a:gd name="connsiteX10" fmla="*/ 167164 w 342900"/>
                <a:gd name="connsiteY10" fmla="*/ 7144 h 466725"/>
                <a:gd name="connsiteX11" fmla="*/ 267176 w 342900"/>
                <a:gd name="connsiteY11" fmla="*/ 56674 h 466725"/>
                <a:gd name="connsiteX12" fmla="*/ 268129 w 342900"/>
                <a:gd name="connsiteY12" fmla="*/ 56674 h 466725"/>
                <a:gd name="connsiteX13" fmla="*/ 268129 w 342900"/>
                <a:gd name="connsiteY13" fmla="*/ 18574 h 466725"/>
                <a:gd name="connsiteX14" fmla="*/ 341471 w 342900"/>
                <a:gd name="connsiteY14" fmla="*/ 18574 h 466725"/>
                <a:gd name="connsiteX15" fmla="*/ 173831 w 342900"/>
                <a:gd name="connsiteY15" fmla="*/ 76676 h 466725"/>
                <a:gd name="connsiteX16" fmla="*/ 82391 w 342900"/>
                <a:gd name="connsiteY16" fmla="*/ 172879 h 466725"/>
                <a:gd name="connsiteX17" fmla="*/ 176689 w 342900"/>
                <a:gd name="connsiteY17" fmla="*/ 273844 h 466725"/>
                <a:gd name="connsiteX18" fmla="*/ 267176 w 342900"/>
                <a:gd name="connsiteY18" fmla="*/ 171926 h 466725"/>
                <a:gd name="connsiteX19" fmla="*/ 173831 w 342900"/>
                <a:gd name="connsiteY19" fmla="*/ 76676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00" h="466725">
                  <a:moveTo>
                    <a:pt x="341471" y="17621"/>
                  </a:moveTo>
                  <a:lnTo>
                    <a:pt x="341471" y="274796"/>
                  </a:lnTo>
                  <a:cubicBezTo>
                    <a:pt x="341471" y="426244"/>
                    <a:pt x="229076" y="460534"/>
                    <a:pt x="170021" y="460534"/>
                  </a:cubicBezTo>
                  <a:cubicBezTo>
                    <a:pt x="105251" y="460534"/>
                    <a:pt x="38576" y="426244"/>
                    <a:pt x="11906" y="355759"/>
                  </a:cubicBezTo>
                  <a:lnTo>
                    <a:pt x="97631" y="355759"/>
                  </a:lnTo>
                  <a:cubicBezTo>
                    <a:pt x="127159" y="391001"/>
                    <a:pt x="163354" y="391001"/>
                    <a:pt x="175736" y="391001"/>
                  </a:cubicBezTo>
                  <a:cubicBezTo>
                    <a:pt x="218599" y="391001"/>
                    <a:pt x="268129" y="361474"/>
                    <a:pt x="271939" y="292894"/>
                  </a:cubicBezTo>
                  <a:lnTo>
                    <a:pt x="270986" y="291941"/>
                  </a:lnTo>
                  <a:cubicBezTo>
                    <a:pt x="260509" y="306229"/>
                    <a:pt x="231934" y="342424"/>
                    <a:pt x="168116" y="342424"/>
                  </a:cubicBezTo>
                  <a:cubicBezTo>
                    <a:pt x="91916" y="342424"/>
                    <a:pt x="7144" y="277654"/>
                    <a:pt x="7144" y="171926"/>
                  </a:cubicBezTo>
                  <a:cubicBezTo>
                    <a:pt x="7144" y="72866"/>
                    <a:pt x="88106" y="7144"/>
                    <a:pt x="167164" y="7144"/>
                  </a:cubicBezTo>
                  <a:cubicBezTo>
                    <a:pt x="231934" y="7144"/>
                    <a:pt x="258604" y="44291"/>
                    <a:pt x="267176" y="56674"/>
                  </a:cubicBezTo>
                  <a:lnTo>
                    <a:pt x="268129" y="56674"/>
                  </a:lnTo>
                  <a:lnTo>
                    <a:pt x="268129" y="18574"/>
                  </a:lnTo>
                  <a:lnTo>
                    <a:pt x="341471" y="18574"/>
                  </a:lnTo>
                  <a:close/>
                  <a:moveTo>
                    <a:pt x="173831" y="76676"/>
                  </a:moveTo>
                  <a:cubicBezTo>
                    <a:pt x="128111" y="76676"/>
                    <a:pt x="82391" y="113824"/>
                    <a:pt x="82391" y="172879"/>
                  </a:cubicBezTo>
                  <a:cubicBezTo>
                    <a:pt x="82391" y="236696"/>
                    <a:pt x="130969" y="273844"/>
                    <a:pt x="176689" y="273844"/>
                  </a:cubicBezTo>
                  <a:cubicBezTo>
                    <a:pt x="222409" y="273844"/>
                    <a:pt x="267176" y="235744"/>
                    <a:pt x="267176" y="171926"/>
                  </a:cubicBezTo>
                  <a:cubicBezTo>
                    <a:pt x="266224" y="127159"/>
                    <a:pt x="230029" y="76676"/>
                    <a:pt x="173831" y="76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BE5BFF06-3D6D-934F-A7BE-B8755D5BAB0B}"/>
                </a:ext>
              </a:extLst>
            </p:cNvPr>
            <p:cNvSpPr/>
            <p:nvPr/>
          </p:nvSpPr>
          <p:spPr>
            <a:xfrm>
              <a:off x="6629876" y="3247549"/>
              <a:ext cx="342900" cy="342900"/>
            </a:xfrm>
            <a:custGeom>
              <a:avLst/>
              <a:gdLst>
                <a:gd name="connsiteX0" fmla="*/ 339566 w 342900"/>
                <a:gd name="connsiteY0" fmla="*/ 331946 h 342900"/>
                <a:gd name="connsiteX1" fmla="*/ 270986 w 342900"/>
                <a:gd name="connsiteY1" fmla="*/ 331946 h 342900"/>
                <a:gd name="connsiteX2" fmla="*/ 270986 w 342900"/>
                <a:gd name="connsiteY2" fmla="*/ 292894 h 342900"/>
                <a:gd name="connsiteX3" fmla="*/ 160496 w 342900"/>
                <a:gd name="connsiteY3" fmla="*/ 342424 h 342900"/>
                <a:gd name="connsiteX4" fmla="*/ 7144 w 342900"/>
                <a:gd name="connsiteY4" fmla="*/ 172879 h 342900"/>
                <a:gd name="connsiteX5" fmla="*/ 165259 w 342900"/>
                <a:gd name="connsiteY5" fmla="*/ 7144 h 342900"/>
                <a:gd name="connsiteX6" fmla="*/ 270034 w 342900"/>
                <a:gd name="connsiteY6" fmla="*/ 57626 h 342900"/>
                <a:gd name="connsiteX7" fmla="*/ 270986 w 342900"/>
                <a:gd name="connsiteY7" fmla="*/ 57626 h 342900"/>
                <a:gd name="connsiteX8" fmla="*/ 270986 w 342900"/>
                <a:gd name="connsiteY8" fmla="*/ 17621 h 342900"/>
                <a:gd name="connsiteX9" fmla="*/ 340519 w 342900"/>
                <a:gd name="connsiteY9" fmla="*/ 17621 h 342900"/>
                <a:gd name="connsiteX10" fmla="*/ 340519 w 342900"/>
                <a:gd name="connsiteY10" fmla="*/ 331946 h 342900"/>
                <a:gd name="connsiteX11" fmla="*/ 176689 w 342900"/>
                <a:gd name="connsiteY11" fmla="*/ 75724 h 342900"/>
                <a:gd name="connsiteX12" fmla="*/ 83344 w 342900"/>
                <a:gd name="connsiteY12" fmla="*/ 175736 h 342900"/>
                <a:gd name="connsiteX13" fmla="*/ 176689 w 342900"/>
                <a:gd name="connsiteY13" fmla="*/ 272891 h 342900"/>
                <a:gd name="connsiteX14" fmla="*/ 268129 w 342900"/>
                <a:gd name="connsiteY14" fmla="*/ 173831 h 342900"/>
                <a:gd name="connsiteX15" fmla="*/ 176689 w 342900"/>
                <a:gd name="connsiteY15" fmla="*/ 7572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900" h="342900">
                  <a:moveTo>
                    <a:pt x="339566" y="331946"/>
                  </a:moveTo>
                  <a:lnTo>
                    <a:pt x="270986" y="331946"/>
                  </a:lnTo>
                  <a:lnTo>
                    <a:pt x="270986" y="292894"/>
                  </a:lnTo>
                  <a:cubicBezTo>
                    <a:pt x="247174" y="321469"/>
                    <a:pt x="200501" y="342424"/>
                    <a:pt x="160496" y="342424"/>
                  </a:cubicBezTo>
                  <a:cubicBezTo>
                    <a:pt x="79534" y="342424"/>
                    <a:pt x="7144" y="277654"/>
                    <a:pt x="7144" y="172879"/>
                  </a:cubicBezTo>
                  <a:cubicBezTo>
                    <a:pt x="7144" y="76676"/>
                    <a:pt x="77629" y="7144"/>
                    <a:pt x="165259" y="7144"/>
                  </a:cubicBezTo>
                  <a:cubicBezTo>
                    <a:pt x="229076" y="7144"/>
                    <a:pt x="267176" y="52864"/>
                    <a:pt x="270034" y="57626"/>
                  </a:cubicBezTo>
                  <a:lnTo>
                    <a:pt x="270986" y="57626"/>
                  </a:lnTo>
                  <a:lnTo>
                    <a:pt x="270986" y="17621"/>
                  </a:lnTo>
                  <a:lnTo>
                    <a:pt x="340519" y="17621"/>
                  </a:lnTo>
                  <a:lnTo>
                    <a:pt x="340519" y="331946"/>
                  </a:lnTo>
                  <a:close/>
                  <a:moveTo>
                    <a:pt x="176689" y="75724"/>
                  </a:moveTo>
                  <a:cubicBezTo>
                    <a:pt x="114776" y="75724"/>
                    <a:pt x="83344" y="129064"/>
                    <a:pt x="83344" y="175736"/>
                  </a:cubicBezTo>
                  <a:cubicBezTo>
                    <a:pt x="83344" y="229076"/>
                    <a:pt x="123349" y="272891"/>
                    <a:pt x="176689" y="272891"/>
                  </a:cubicBezTo>
                  <a:cubicBezTo>
                    <a:pt x="229076" y="272891"/>
                    <a:pt x="268129" y="231934"/>
                    <a:pt x="268129" y="173831"/>
                  </a:cubicBezTo>
                  <a:cubicBezTo>
                    <a:pt x="268129" y="108109"/>
                    <a:pt x="221456" y="75724"/>
                    <a:pt x="176689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12">
              <a:extLst>
                <a:ext uri="{FF2B5EF4-FFF2-40B4-BE49-F238E27FC236}">
                  <a16:creationId xmlns:a16="http://schemas.microsoft.com/office/drawing/2014/main" id="{A1146D6A-BDE4-D94F-8585-D336A4AF262F}"/>
                </a:ext>
              </a:extLst>
            </p:cNvPr>
            <p:cNvSpPr/>
            <p:nvPr/>
          </p:nvSpPr>
          <p:spPr>
            <a:xfrm>
              <a:off x="5048726" y="3143726"/>
              <a:ext cx="228600" cy="438150"/>
            </a:xfrm>
            <a:custGeom>
              <a:avLst/>
              <a:gdLst>
                <a:gd name="connsiteX0" fmla="*/ 162401 w 228600"/>
                <a:gd name="connsiteY0" fmla="*/ 81439 h 438150"/>
                <a:gd name="connsiteX1" fmla="*/ 223361 w 228600"/>
                <a:gd name="connsiteY1" fmla="*/ 81439 h 438150"/>
                <a:gd name="connsiteX2" fmla="*/ 223361 w 228600"/>
                <a:gd name="connsiteY2" fmla="*/ 7144 h 438150"/>
                <a:gd name="connsiteX3" fmla="*/ 162401 w 228600"/>
                <a:gd name="connsiteY3" fmla="*/ 7144 h 438150"/>
                <a:gd name="connsiteX4" fmla="*/ 141446 w 228600"/>
                <a:gd name="connsiteY4" fmla="*/ 7144 h 438150"/>
                <a:gd name="connsiteX5" fmla="*/ 75724 w 228600"/>
                <a:gd name="connsiteY5" fmla="*/ 32861 h 438150"/>
                <a:gd name="connsiteX6" fmla="*/ 38576 w 228600"/>
                <a:gd name="connsiteY6" fmla="*/ 120491 h 438150"/>
                <a:gd name="connsiteX7" fmla="*/ 7144 w 228600"/>
                <a:gd name="connsiteY7" fmla="*/ 120491 h 438150"/>
                <a:gd name="connsiteX8" fmla="*/ 7144 w 228600"/>
                <a:gd name="connsiteY8" fmla="*/ 187166 h 438150"/>
                <a:gd name="connsiteX9" fmla="*/ 38576 w 228600"/>
                <a:gd name="connsiteY9" fmla="*/ 187166 h 438150"/>
                <a:gd name="connsiteX10" fmla="*/ 38576 w 228600"/>
                <a:gd name="connsiteY10" fmla="*/ 187166 h 438150"/>
                <a:gd name="connsiteX11" fmla="*/ 38576 w 228600"/>
                <a:gd name="connsiteY11" fmla="*/ 434816 h 438150"/>
                <a:gd name="connsiteX12" fmla="*/ 113824 w 228600"/>
                <a:gd name="connsiteY12" fmla="*/ 434816 h 438150"/>
                <a:gd name="connsiteX13" fmla="*/ 113824 w 228600"/>
                <a:gd name="connsiteY13" fmla="*/ 187166 h 438150"/>
                <a:gd name="connsiteX14" fmla="*/ 179546 w 228600"/>
                <a:gd name="connsiteY14" fmla="*/ 187166 h 438150"/>
                <a:gd name="connsiteX15" fmla="*/ 223361 w 228600"/>
                <a:gd name="connsiteY15" fmla="*/ 120491 h 438150"/>
                <a:gd name="connsiteX16" fmla="*/ 114776 w 228600"/>
                <a:gd name="connsiteY16" fmla="*/ 120491 h 438150"/>
                <a:gd name="connsiteX17" fmla="*/ 162401 w 228600"/>
                <a:gd name="connsiteY17" fmla="*/ 81439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00" h="438150">
                  <a:moveTo>
                    <a:pt x="162401" y="81439"/>
                  </a:moveTo>
                  <a:lnTo>
                    <a:pt x="223361" y="81439"/>
                  </a:lnTo>
                  <a:lnTo>
                    <a:pt x="223361" y="7144"/>
                  </a:lnTo>
                  <a:lnTo>
                    <a:pt x="162401" y="7144"/>
                  </a:lnTo>
                  <a:lnTo>
                    <a:pt x="141446" y="7144"/>
                  </a:lnTo>
                  <a:cubicBezTo>
                    <a:pt x="118586" y="7144"/>
                    <a:pt x="92869" y="16669"/>
                    <a:pt x="75724" y="32861"/>
                  </a:cubicBezTo>
                  <a:cubicBezTo>
                    <a:pt x="44291" y="61436"/>
                    <a:pt x="40481" y="99536"/>
                    <a:pt x="38576" y="120491"/>
                  </a:cubicBezTo>
                  <a:lnTo>
                    <a:pt x="7144" y="120491"/>
                  </a:lnTo>
                  <a:lnTo>
                    <a:pt x="7144" y="187166"/>
                  </a:lnTo>
                  <a:lnTo>
                    <a:pt x="38576" y="187166"/>
                  </a:lnTo>
                  <a:lnTo>
                    <a:pt x="38576" y="187166"/>
                  </a:lnTo>
                  <a:lnTo>
                    <a:pt x="38576" y="434816"/>
                  </a:lnTo>
                  <a:lnTo>
                    <a:pt x="113824" y="434816"/>
                  </a:lnTo>
                  <a:lnTo>
                    <a:pt x="113824" y="187166"/>
                  </a:lnTo>
                  <a:lnTo>
                    <a:pt x="179546" y="187166"/>
                  </a:lnTo>
                  <a:lnTo>
                    <a:pt x="223361" y="120491"/>
                  </a:lnTo>
                  <a:lnTo>
                    <a:pt x="114776" y="120491"/>
                  </a:lnTo>
                  <a:cubicBezTo>
                    <a:pt x="116681" y="82391"/>
                    <a:pt x="133826" y="82391"/>
                    <a:pt x="162401" y="8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id="{1BF6B7D1-8099-B840-B789-2BE14B60E12A}"/>
                </a:ext>
              </a:extLst>
            </p:cNvPr>
            <p:cNvSpPr/>
            <p:nvPr/>
          </p:nvSpPr>
          <p:spPr>
            <a:xfrm>
              <a:off x="6993731" y="3253264"/>
              <a:ext cx="104775" cy="104775"/>
            </a:xfrm>
            <a:custGeom>
              <a:avLst/>
              <a:gdLst>
                <a:gd name="connsiteX0" fmla="*/ 35719 w 104775"/>
                <a:gd name="connsiteY0" fmla="*/ 28099 h 104775"/>
                <a:gd name="connsiteX1" fmla="*/ 35719 w 104775"/>
                <a:gd name="connsiteY1" fmla="*/ 83344 h 104775"/>
                <a:gd name="connsiteX2" fmla="*/ 47149 w 104775"/>
                <a:gd name="connsiteY2" fmla="*/ 83344 h 104775"/>
                <a:gd name="connsiteX3" fmla="*/ 47149 w 104775"/>
                <a:gd name="connsiteY3" fmla="*/ 61436 h 104775"/>
                <a:gd name="connsiteX4" fmla="*/ 56674 w 104775"/>
                <a:gd name="connsiteY4" fmla="*/ 61436 h 104775"/>
                <a:gd name="connsiteX5" fmla="*/ 66199 w 104775"/>
                <a:gd name="connsiteY5" fmla="*/ 72866 h 104775"/>
                <a:gd name="connsiteX6" fmla="*/ 68104 w 104775"/>
                <a:gd name="connsiteY6" fmla="*/ 83344 h 104775"/>
                <a:gd name="connsiteX7" fmla="*/ 79534 w 104775"/>
                <a:gd name="connsiteY7" fmla="*/ 83344 h 104775"/>
                <a:gd name="connsiteX8" fmla="*/ 77629 w 104775"/>
                <a:gd name="connsiteY8" fmla="*/ 70961 h 104775"/>
                <a:gd name="connsiteX9" fmla="*/ 68104 w 104775"/>
                <a:gd name="connsiteY9" fmla="*/ 57626 h 104775"/>
                <a:gd name="connsiteX10" fmla="*/ 68104 w 104775"/>
                <a:gd name="connsiteY10" fmla="*/ 57626 h 104775"/>
                <a:gd name="connsiteX11" fmla="*/ 78581 w 104775"/>
                <a:gd name="connsiteY11" fmla="*/ 44291 h 104775"/>
                <a:gd name="connsiteX12" fmla="*/ 59531 w 104775"/>
                <a:gd name="connsiteY12" fmla="*/ 29051 h 104775"/>
                <a:gd name="connsiteX13" fmla="*/ 35719 w 104775"/>
                <a:gd name="connsiteY13" fmla="*/ 29051 h 104775"/>
                <a:gd name="connsiteX14" fmla="*/ 35719 w 104775"/>
                <a:gd name="connsiteY14" fmla="*/ 28099 h 104775"/>
                <a:gd name="connsiteX15" fmla="*/ 35719 w 104775"/>
                <a:gd name="connsiteY15" fmla="*/ 28099 h 104775"/>
                <a:gd name="connsiteX16" fmla="*/ 35719 w 104775"/>
                <a:gd name="connsiteY16" fmla="*/ 28099 h 104775"/>
                <a:gd name="connsiteX17" fmla="*/ 46196 w 104775"/>
                <a:gd name="connsiteY17" fmla="*/ 37624 h 104775"/>
                <a:gd name="connsiteX18" fmla="*/ 57626 w 104775"/>
                <a:gd name="connsiteY18" fmla="*/ 37624 h 104775"/>
                <a:gd name="connsiteX19" fmla="*/ 67151 w 104775"/>
                <a:gd name="connsiteY19" fmla="*/ 44291 h 104775"/>
                <a:gd name="connsiteX20" fmla="*/ 56674 w 104775"/>
                <a:gd name="connsiteY20" fmla="*/ 52864 h 104775"/>
                <a:gd name="connsiteX21" fmla="*/ 47149 w 104775"/>
                <a:gd name="connsiteY21" fmla="*/ 52864 h 104775"/>
                <a:gd name="connsiteX22" fmla="*/ 47149 w 104775"/>
                <a:gd name="connsiteY22" fmla="*/ 37624 h 104775"/>
                <a:gd name="connsiteX23" fmla="*/ 46196 w 104775"/>
                <a:gd name="connsiteY23" fmla="*/ 37624 h 104775"/>
                <a:gd name="connsiteX24" fmla="*/ 46196 w 104775"/>
                <a:gd name="connsiteY24" fmla="*/ 37624 h 104775"/>
                <a:gd name="connsiteX25" fmla="*/ 46196 w 104775"/>
                <a:gd name="connsiteY25" fmla="*/ 37624 h 104775"/>
                <a:gd name="connsiteX26" fmla="*/ 55721 w 104775"/>
                <a:gd name="connsiteY26" fmla="*/ 7144 h 104775"/>
                <a:gd name="connsiteX27" fmla="*/ 7144 w 104775"/>
                <a:gd name="connsiteY27" fmla="*/ 55721 h 104775"/>
                <a:gd name="connsiteX28" fmla="*/ 55721 w 104775"/>
                <a:gd name="connsiteY28" fmla="*/ 104299 h 104775"/>
                <a:gd name="connsiteX29" fmla="*/ 103346 w 104775"/>
                <a:gd name="connsiteY29" fmla="*/ 55721 h 104775"/>
                <a:gd name="connsiteX30" fmla="*/ 55721 w 104775"/>
                <a:gd name="connsiteY30" fmla="*/ 7144 h 104775"/>
                <a:gd name="connsiteX31" fmla="*/ 55721 w 104775"/>
                <a:gd name="connsiteY31" fmla="*/ 7144 h 104775"/>
                <a:gd name="connsiteX32" fmla="*/ 55721 w 104775"/>
                <a:gd name="connsiteY32" fmla="*/ 7144 h 104775"/>
                <a:gd name="connsiteX33" fmla="*/ 55721 w 104775"/>
                <a:gd name="connsiteY33" fmla="*/ 7144 h 104775"/>
                <a:gd name="connsiteX34" fmla="*/ 55721 w 104775"/>
                <a:gd name="connsiteY34" fmla="*/ 18574 h 104775"/>
                <a:gd name="connsiteX35" fmla="*/ 92869 w 104775"/>
                <a:gd name="connsiteY35" fmla="*/ 55721 h 104775"/>
                <a:gd name="connsiteX36" fmla="*/ 55721 w 104775"/>
                <a:gd name="connsiteY36" fmla="*/ 92869 h 104775"/>
                <a:gd name="connsiteX37" fmla="*/ 18574 w 104775"/>
                <a:gd name="connsiteY37" fmla="*/ 55721 h 104775"/>
                <a:gd name="connsiteX38" fmla="*/ 55721 w 104775"/>
                <a:gd name="connsiteY38" fmla="*/ 18574 h 104775"/>
                <a:gd name="connsiteX39" fmla="*/ 55721 w 104775"/>
                <a:gd name="connsiteY39" fmla="*/ 18574 h 104775"/>
                <a:gd name="connsiteX40" fmla="*/ 55721 w 104775"/>
                <a:gd name="connsiteY40" fmla="*/ 18574 h 104775"/>
                <a:gd name="connsiteX41" fmla="*/ 55721 w 104775"/>
                <a:gd name="connsiteY41" fmla="*/ 1857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775" h="104775">
                  <a:moveTo>
                    <a:pt x="35719" y="28099"/>
                  </a:moveTo>
                  <a:lnTo>
                    <a:pt x="35719" y="83344"/>
                  </a:lnTo>
                  <a:lnTo>
                    <a:pt x="47149" y="83344"/>
                  </a:lnTo>
                  <a:lnTo>
                    <a:pt x="47149" y="61436"/>
                  </a:lnTo>
                  <a:lnTo>
                    <a:pt x="56674" y="61436"/>
                  </a:lnTo>
                  <a:cubicBezTo>
                    <a:pt x="64294" y="62389"/>
                    <a:pt x="66199" y="64294"/>
                    <a:pt x="66199" y="72866"/>
                  </a:cubicBezTo>
                  <a:cubicBezTo>
                    <a:pt x="66199" y="79534"/>
                    <a:pt x="67151" y="81439"/>
                    <a:pt x="68104" y="83344"/>
                  </a:cubicBezTo>
                  <a:lnTo>
                    <a:pt x="79534" y="83344"/>
                  </a:lnTo>
                  <a:cubicBezTo>
                    <a:pt x="78581" y="81439"/>
                    <a:pt x="78581" y="79534"/>
                    <a:pt x="77629" y="70961"/>
                  </a:cubicBezTo>
                  <a:cubicBezTo>
                    <a:pt x="77629" y="64294"/>
                    <a:pt x="75724" y="59531"/>
                    <a:pt x="68104" y="57626"/>
                  </a:cubicBezTo>
                  <a:lnTo>
                    <a:pt x="68104" y="57626"/>
                  </a:lnTo>
                  <a:cubicBezTo>
                    <a:pt x="75724" y="55721"/>
                    <a:pt x="78581" y="50006"/>
                    <a:pt x="78581" y="44291"/>
                  </a:cubicBezTo>
                  <a:cubicBezTo>
                    <a:pt x="78581" y="29051"/>
                    <a:pt x="62389" y="29051"/>
                    <a:pt x="59531" y="29051"/>
                  </a:cubicBezTo>
                  <a:lnTo>
                    <a:pt x="35719" y="29051"/>
                  </a:lnTo>
                  <a:lnTo>
                    <a:pt x="35719" y="28099"/>
                  </a:lnTo>
                  <a:lnTo>
                    <a:pt x="35719" y="28099"/>
                  </a:lnTo>
                  <a:lnTo>
                    <a:pt x="35719" y="28099"/>
                  </a:lnTo>
                  <a:close/>
                  <a:moveTo>
                    <a:pt x="46196" y="37624"/>
                  </a:moveTo>
                  <a:lnTo>
                    <a:pt x="57626" y="37624"/>
                  </a:lnTo>
                  <a:cubicBezTo>
                    <a:pt x="62389" y="37624"/>
                    <a:pt x="66199" y="38576"/>
                    <a:pt x="67151" y="44291"/>
                  </a:cubicBezTo>
                  <a:cubicBezTo>
                    <a:pt x="67151" y="52864"/>
                    <a:pt x="60484" y="52864"/>
                    <a:pt x="56674" y="52864"/>
                  </a:cubicBezTo>
                  <a:lnTo>
                    <a:pt x="47149" y="52864"/>
                  </a:lnTo>
                  <a:lnTo>
                    <a:pt x="47149" y="37624"/>
                  </a:lnTo>
                  <a:lnTo>
                    <a:pt x="46196" y="37624"/>
                  </a:lnTo>
                  <a:lnTo>
                    <a:pt x="46196" y="37624"/>
                  </a:lnTo>
                  <a:lnTo>
                    <a:pt x="46196" y="37624"/>
                  </a:lnTo>
                  <a:close/>
                  <a:moveTo>
                    <a:pt x="55721" y="7144"/>
                  </a:moveTo>
                  <a:cubicBezTo>
                    <a:pt x="29051" y="7144"/>
                    <a:pt x="7144" y="29051"/>
                    <a:pt x="7144" y="55721"/>
                  </a:cubicBezTo>
                  <a:cubicBezTo>
                    <a:pt x="7144" y="82391"/>
                    <a:pt x="28099" y="104299"/>
                    <a:pt x="55721" y="104299"/>
                  </a:cubicBezTo>
                  <a:cubicBezTo>
                    <a:pt x="82391" y="104299"/>
                    <a:pt x="103346" y="82391"/>
                    <a:pt x="103346" y="55721"/>
                  </a:cubicBezTo>
                  <a:cubicBezTo>
                    <a:pt x="104299" y="29051"/>
                    <a:pt x="82391" y="7144"/>
                    <a:pt x="55721" y="7144"/>
                  </a:cubicBezTo>
                  <a:lnTo>
                    <a:pt x="55721" y="7144"/>
                  </a:lnTo>
                  <a:lnTo>
                    <a:pt x="55721" y="7144"/>
                  </a:lnTo>
                  <a:lnTo>
                    <a:pt x="55721" y="7144"/>
                  </a:lnTo>
                  <a:close/>
                  <a:moveTo>
                    <a:pt x="55721" y="18574"/>
                  </a:moveTo>
                  <a:cubicBezTo>
                    <a:pt x="76676" y="18574"/>
                    <a:pt x="92869" y="35719"/>
                    <a:pt x="92869" y="55721"/>
                  </a:cubicBezTo>
                  <a:cubicBezTo>
                    <a:pt x="92869" y="76676"/>
                    <a:pt x="76676" y="92869"/>
                    <a:pt x="55721" y="92869"/>
                  </a:cubicBezTo>
                  <a:cubicBezTo>
                    <a:pt x="34766" y="92869"/>
                    <a:pt x="18574" y="75724"/>
                    <a:pt x="18574" y="55721"/>
                  </a:cubicBezTo>
                  <a:cubicBezTo>
                    <a:pt x="19526" y="35719"/>
                    <a:pt x="34766" y="18574"/>
                    <a:pt x="55721" y="18574"/>
                  </a:cubicBezTo>
                  <a:lnTo>
                    <a:pt x="55721" y="18574"/>
                  </a:lnTo>
                  <a:lnTo>
                    <a:pt x="55721" y="18574"/>
                  </a:lnTo>
                  <a:lnTo>
                    <a:pt x="55721" y="185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55B1ABB-1BA6-8642-9A61-74D3C43660BA}"/>
              </a:ext>
            </a:extLst>
          </p:cNvPr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9E91E3-1BB4-F54E-BD69-105B90BE0ECC}"/>
              </a:ext>
            </a:extLst>
          </p:cNvPr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245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14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3568" y="557784"/>
            <a:ext cx="10930107" cy="1014984"/>
          </a:xfrm>
        </p:spPr>
        <p:txBody>
          <a:bodyPr>
            <a:noAutofit/>
          </a:bodyPr>
          <a:lstStyle>
            <a:lvl1pPr marL="0" indent="0" algn="l">
              <a:buNone/>
              <a:defRPr sz="3200" b="1" spc="-5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24800" y="6356350"/>
            <a:ext cx="9353159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87323" y="183641"/>
            <a:ext cx="378000" cy="378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/>
          <a:lstStyle>
            <a:lvl1pPr>
              <a:defRPr lang="uk-UA" sz="1200" b="1" smtClean="0">
                <a:solidFill>
                  <a:srgbClr val="00778A"/>
                </a:solidFill>
              </a:defRPr>
            </a:lvl1pPr>
          </a:lstStyle>
          <a:p>
            <a:fld id="{57841C09-DC7F-4003-994A-2D6947D0B09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41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AACB-EFD1-408C-9A02-A80C608E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B888-EE11-4D01-A62E-650E02E28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54C83-0C3F-4066-8CF3-C44E677F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89A51-E16A-41AA-A980-2E3CE401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B96D4-8E87-4FE7-AF09-15B75DCF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A83C-A92E-4E0F-B796-932765EC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F3F5-2B5B-4706-BDDD-44EFE39BC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282A5-C089-4530-B007-FDEC2598B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D3612-64DA-4707-84BF-4BE9AE12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03131-E9D6-497F-A7D4-6FA840F9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CF0C5-4098-4F6F-9358-30384E82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AE2D-D6A8-4451-B89A-4DC4781E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DF185-4B3C-4F2D-B5BD-2F96674A6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5CCCC-AE5D-4D9F-8342-A2B7D41EF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B4B2F-C5F3-4CBF-992C-F9F39710E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C81D0-60D1-41BD-9145-5D623AEA0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45A3A-BD53-4C1A-ABF6-A744D36E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CE489-BEBB-466F-B5E3-91031403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FAFA8-EDA8-4ED0-88E1-6403E8C8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7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BD77-F02F-4722-9819-4E0E5DC1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BB2EE-6B11-4966-962D-17998566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BAC0D-AF76-457F-B667-A64DAB2B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21695-F1EB-4D0D-9144-FA6ED406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98832-72B2-4A82-A7BF-B18C6A93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5131-5886-4E98-AE11-11C03352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9641-5F29-4468-B3C8-58AC44D5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FD1B-8FE1-4432-8154-94BA6862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7812-A11E-4D98-80B9-092F871C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33A93-1FBC-4B0B-8BC2-8A8F6543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BB949-89E3-4E32-A31E-BC39DB5B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7535A-E92D-43D4-8F98-9F55889E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3A1C-1D85-4180-85C0-A2E1C96C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EF43-7B5C-43A3-8C4D-740EE29B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BDD42-9057-47C7-B600-400946057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5431-730D-4F91-A48A-AD44FB73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5C71-4A02-4B3C-99B7-D8954343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43CB8-1A1C-49AE-B28C-885B341C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9B23F-DDF4-4D87-B35C-84123682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7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25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2EE6A-6E9F-4EB3-97B9-59063B86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1B02-B076-42F7-BE93-C378A0D4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2799-EFDC-4AF0-A1D6-2C736FCB1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0E6DC-A718-4033-A86A-EBA21F48715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863E-C0D6-482A-8629-013DC71BE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7DB1-F5BB-4B84-A953-72861A5DB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908E-AB1C-4C73-B3F8-25486159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002011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3" imgW="280" imgH="280" progId="TCLayout.ActiveDocument.1">
                  <p:embed/>
                </p:oleObj>
              </mc:Choice>
              <mc:Fallback>
                <p:oleObj name="think-cell Slide" r:id="rId13" imgW="280" imgH="28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567" y="217868"/>
            <a:ext cx="10930107" cy="40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567" y="1790455"/>
            <a:ext cx="109301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3568" y="6356350"/>
            <a:ext cx="9424392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6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200"/>
        </a:spcBef>
        <a:buFont typeface="Arial"/>
        <a:buNone/>
        <a:defRPr sz="2200" b="1" kern="1200" spc="-5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20000"/>
        </a:lnSpc>
        <a:spcBef>
          <a:spcPts val="16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63538" indent="-311150" algn="l" defTabSz="914400" rtl="0" eaLnBrk="1" latinLnBrk="0" hangingPunct="1">
        <a:lnSpc>
          <a:spcPct val="120000"/>
        </a:lnSpc>
        <a:spcBef>
          <a:spcPts val="1100"/>
        </a:spcBef>
        <a:buClr>
          <a:schemeClr val="accent1"/>
        </a:buClr>
        <a:buFont typeface="Wingdings" charset="2"/>
        <a:buChar char="§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41388" indent="-231775" algn="l" defTabSz="914400" rtl="0" eaLnBrk="1" latinLnBrk="0" hangingPunct="1">
        <a:lnSpc>
          <a:spcPct val="120000"/>
        </a:lnSpc>
        <a:spcBef>
          <a:spcPts val="700"/>
        </a:spcBef>
        <a:buClr>
          <a:schemeClr val="accent1"/>
        </a:buClr>
        <a:buFont typeface="Wingdings" charset="2"/>
        <a:buChar char="§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62100" indent="-230188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Wingdings" charset="2"/>
        <a:buChar char="§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">
          <p15:clr>
            <a:srgbClr val="F26B43"/>
          </p15:clr>
        </p15:guide>
        <p15:guide id="2" pos="7445">
          <p15:clr>
            <a:srgbClr val="F26B43"/>
          </p15:clr>
        </p15:guide>
        <p15:guide id="3" pos="220">
          <p15:clr>
            <a:srgbClr val="F26B43"/>
          </p15:clr>
        </p15:guide>
        <p15:guide id="4" orient="horz" pos="3870">
          <p15:clr>
            <a:srgbClr val="F26B43"/>
          </p15:clr>
        </p15:guide>
        <p15:guide id="5" orient="horz" pos="40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86224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3" imgW="280" imgH="280" progId="TCLayout.ActiveDocument.1">
                  <p:embed/>
                </p:oleObj>
              </mc:Choice>
              <mc:Fallback>
                <p:oleObj name="think-cell Slide" r:id="rId13" imgW="280" imgH="28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567" y="217868"/>
            <a:ext cx="10930107" cy="40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567" y="1790455"/>
            <a:ext cx="109301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16"/>
          <p:cNvSpPr txBox="1">
            <a:spLocks/>
          </p:cNvSpPr>
          <p:nvPr userDrawn="1"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76357"/>
            <a:ext cx="12192000" cy="81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3568" y="6356350"/>
            <a:ext cx="9424392" cy="2736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200"/>
        </a:spcBef>
        <a:buFont typeface="Arial"/>
        <a:buNone/>
        <a:defRPr sz="2200" b="1" kern="1200" spc="-5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20000"/>
        </a:lnSpc>
        <a:spcBef>
          <a:spcPts val="16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63538" indent="-311150" algn="l" defTabSz="914400" rtl="0" eaLnBrk="1" latinLnBrk="0" hangingPunct="1">
        <a:lnSpc>
          <a:spcPct val="120000"/>
        </a:lnSpc>
        <a:spcBef>
          <a:spcPts val="1100"/>
        </a:spcBef>
        <a:buClr>
          <a:schemeClr val="accent1"/>
        </a:buClr>
        <a:buFont typeface="Wingdings" charset="2"/>
        <a:buChar char="§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41388" indent="-231775" algn="l" defTabSz="914400" rtl="0" eaLnBrk="1" latinLnBrk="0" hangingPunct="1">
        <a:lnSpc>
          <a:spcPct val="120000"/>
        </a:lnSpc>
        <a:spcBef>
          <a:spcPts val="700"/>
        </a:spcBef>
        <a:buClr>
          <a:schemeClr val="accent1"/>
        </a:buClr>
        <a:buFont typeface="Wingdings" charset="2"/>
        <a:buChar char="§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62100" indent="-230188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Wingdings" charset="2"/>
        <a:buChar char="§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">
          <p15:clr>
            <a:srgbClr val="F26B43"/>
          </p15:clr>
        </p15:guide>
        <p15:guide id="2" pos="7445">
          <p15:clr>
            <a:srgbClr val="F26B43"/>
          </p15:clr>
        </p15:guide>
        <p15:guide id="3" pos="220">
          <p15:clr>
            <a:srgbClr val="F26B43"/>
          </p15:clr>
        </p15:guide>
        <p15:guide id="4" orient="horz" pos="3870">
          <p15:clr>
            <a:srgbClr val="F26B43"/>
          </p15:clr>
        </p15:guide>
        <p15:guide id="5" orient="horz" pos="4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6.xml"/><Relationship Id="rId7" Type="http://schemas.openxmlformats.org/officeDocument/2006/relationships/image" Target="../media/image2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d.ca/sites/default/files/2020-04/CL_2020-14_0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6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" Target="slide6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19.png"/><Relationship Id="rId4" Type="http://schemas.openxmlformats.org/officeDocument/2006/relationships/hyperlink" Target="https://professionaleducation.blood.ca/en/transfusion/guide-clinique/blood-components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hevron 41"/>
          <p:cNvSpPr/>
          <p:nvPr/>
        </p:nvSpPr>
        <p:spPr>
          <a:xfrm>
            <a:off x="10123954" y="442035"/>
            <a:ext cx="1039346" cy="1039344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841C09-DC7F-4003-994A-2D6947D0B091}" type="slidenum">
              <a:rPr/>
              <a:pPr/>
              <a:t>1</a:t>
            </a:fld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668FF-BC70-9449-B360-E85DB451D7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572" b="7868"/>
          <a:stretch/>
        </p:blipFill>
        <p:spPr>
          <a:xfrm>
            <a:off x="0" y="0"/>
            <a:ext cx="9603811" cy="625365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0" y="-361938"/>
            <a:ext cx="4933950" cy="40392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aseline="300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6F805F-541B-463B-9ED4-8DDF026E9EF5}"/>
              </a:ext>
            </a:extLst>
          </p:cNvPr>
          <p:cNvSpPr txBox="1"/>
          <p:nvPr/>
        </p:nvSpPr>
        <p:spPr>
          <a:xfrm>
            <a:off x="5825014" y="1374631"/>
            <a:ext cx="5858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5000" b="1" dirty="0">
                <a:solidFill>
                  <a:schemeClr val="bg1"/>
                </a:solidFill>
              </a:rPr>
              <a:t>Critical evidence in </a:t>
            </a:r>
            <a:r>
              <a:rPr lang="en-US" sz="5000" b="1" spc="-180" dirty="0">
                <a:solidFill>
                  <a:srgbClr val="A2306D"/>
                </a:solidFill>
              </a:rPr>
              <a:t>critical situations</a:t>
            </a:r>
            <a:endParaRPr lang="en-US" sz="5000" b="1" spc="-180" baseline="75000" dirty="0">
              <a:solidFill>
                <a:srgbClr val="A2306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A222D-AC5B-4121-BA77-C77FFD59E96A}"/>
              </a:ext>
            </a:extLst>
          </p:cNvPr>
          <p:cNvSpPr txBox="1"/>
          <p:nvPr/>
        </p:nvSpPr>
        <p:spPr>
          <a:xfrm>
            <a:off x="5873141" y="2980330"/>
            <a:ext cx="5664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The first and only fibrinogen replacement therapy in Canada with an extensive clinical program supporting its new indication as a complementary therapy during the management of uncontrolled severe bleeding in patients with acquired fibrinogen deficiency in the course of surgical interventions</a:t>
            </a:r>
            <a:r>
              <a:rPr lang="en-CA" b="1" baseline="30000" dirty="0">
                <a:solidFill>
                  <a:schemeClr val="bg1"/>
                </a:solidFill>
              </a:rPr>
              <a:t>1</a:t>
            </a:r>
            <a:r>
              <a:rPr lang="en-CA" b="1" dirty="0">
                <a:solidFill>
                  <a:schemeClr val="bg1"/>
                </a:solidFill>
              </a:rPr>
              <a:t> 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717488-262B-4443-903E-A4055E23DE09}"/>
              </a:ext>
            </a:extLst>
          </p:cNvPr>
          <p:cNvSpPr txBox="1"/>
          <p:nvPr/>
        </p:nvSpPr>
        <p:spPr>
          <a:xfrm>
            <a:off x="353567" y="6336292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1" dirty="0">
                <a:solidFill>
                  <a:schemeClr val="bg1"/>
                </a:solidFill>
              </a:rPr>
              <a:t>1.</a:t>
            </a:r>
            <a:r>
              <a:rPr lang="en-CA" sz="700" dirty="0">
                <a:solidFill>
                  <a:schemeClr val="bg1"/>
                </a:solidFill>
              </a:rPr>
              <a:t> </a:t>
            </a:r>
            <a:r>
              <a:rPr lang="en-CA" sz="700" dirty="0" err="1">
                <a:solidFill>
                  <a:schemeClr val="bg1"/>
                </a:solidFill>
              </a:rPr>
              <a:t>Fibryga</a:t>
            </a:r>
            <a:r>
              <a:rPr lang="en-CA" sz="700" baseline="30000" dirty="0">
                <a:solidFill>
                  <a:schemeClr val="bg1"/>
                </a:solidFill>
              </a:rPr>
              <a:t>®</a:t>
            </a:r>
            <a:r>
              <a:rPr lang="en-CA" sz="700" dirty="0">
                <a:solidFill>
                  <a:schemeClr val="bg1"/>
                </a:solidFill>
              </a:rPr>
              <a:t> Product Monograph. </a:t>
            </a:r>
            <a:r>
              <a:rPr lang="en-CA" sz="700" dirty="0" err="1">
                <a:solidFill>
                  <a:schemeClr val="bg1"/>
                </a:solidFill>
              </a:rPr>
              <a:t>Octapharma</a:t>
            </a:r>
            <a:r>
              <a:rPr lang="en-CA" sz="700" dirty="0">
                <a:solidFill>
                  <a:schemeClr val="bg1"/>
                </a:solidFill>
              </a:rPr>
              <a:t> Canada Inc. July 16, 2020.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D2DCE2-A155-1D43-BDAD-06884C88B339}"/>
              </a:ext>
            </a:extLst>
          </p:cNvPr>
          <p:cNvSpPr/>
          <p:nvPr/>
        </p:nvSpPr>
        <p:spPr>
          <a:xfrm>
            <a:off x="9645446" y="5662510"/>
            <a:ext cx="2390980" cy="2390980"/>
          </a:xfrm>
          <a:prstGeom prst="ellipse">
            <a:avLst/>
          </a:prstGeom>
          <a:noFill/>
          <a:ln w="635000">
            <a:solidFill>
              <a:srgbClr val="B45F8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8AD8DE-E9E4-5F4B-91D5-73DA7FCF8A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19030" y="5762939"/>
            <a:ext cx="2499772" cy="7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1EDADE63-01EB-8749-9645-D4E07B3B1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315" y="1217421"/>
            <a:ext cx="11465370" cy="548542"/>
          </a:xfrm>
        </p:spPr>
        <p:txBody>
          <a:bodyPr/>
          <a:lstStyle/>
          <a:p>
            <a:r>
              <a:rPr lang="en-CA" dirty="0">
                <a:solidFill>
                  <a:srgbClr val="404040"/>
                </a:solidFill>
              </a:rPr>
              <a:t>Extensively studied in both CFD and AFD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7375ED-D1FE-D744-A7A6-9F931BA45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0" y="6003338"/>
            <a:ext cx="9353159" cy="626612"/>
          </a:xfrm>
        </p:spPr>
        <p:txBody>
          <a:bodyPr/>
          <a:lstStyle/>
          <a:p>
            <a:r>
              <a:rPr lang="en-CA" b="1" dirty="0">
                <a:solidFill>
                  <a:srgbClr val="404040"/>
                </a:solidFill>
              </a:rPr>
              <a:t>1.</a:t>
            </a:r>
            <a:r>
              <a:rPr lang="en-CA" dirty="0">
                <a:solidFill>
                  <a:srgbClr val="404040"/>
                </a:solidFill>
              </a:rPr>
              <a:t> Callum J, </a:t>
            </a:r>
            <a:r>
              <a:rPr lang="en-CA" dirty="0" err="1">
                <a:solidFill>
                  <a:srgbClr val="404040"/>
                </a:solidFill>
              </a:rPr>
              <a:t>Farkouh</a:t>
            </a:r>
            <a:r>
              <a:rPr lang="en-CA" dirty="0">
                <a:solidFill>
                  <a:srgbClr val="404040"/>
                </a:solidFill>
              </a:rPr>
              <a:t> ME, Scales DC, et al. Effect of fibrinogen concentrate vs cryoprecipitate on blood component transfusion after cardiac surgery: the FIBRES randomized clinical trial. </a:t>
            </a:r>
            <a:r>
              <a:rPr lang="en-CA" i="1" dirty="0">
                <a:solidFill>
                  <a:srgbClr val="404040"/>
                </a:solidFill>
              </a:rPr>
              <a:t>JAMA</a:t>
            </a:r>
            <a:r>
              <a:rPr lang="en-CA" dirty="0">
                <a:solidFill>
                  <a:srgbClr val="404040"/>
                </a:solidFill>
              </a:rPr>
              <a:t>. 2019;322(20):1-11. </a:t>
            </a:r>
            <a:r>
              <a:rPr lang="en-CA" b="1" dirty="0">
                <a:solidFill>
                  <a:srgbClr val="404040"/>
                </a:solidFill>
              </a:rPr>
              <a:t>2.</a:t>
            </a:r>
            <a:r>
              <a:rPr lang="en-CA" dirty="0">
                <a:solidFill>
                  <a:srgbClr val="404040"/>
                </a:solidFill>
              </a:rPr>
              <a:t> Roy A, Stanford S, Nunn S, et al. Efficacy of fibrinogen concentrate in major abdominal surgery – a prospective, randomized, controlled study in cytoreductive surgery for pseudomyxoma peritonei. </a:t>
            </a:r>
            <a:r>
              <a:rPr lang="en-CA" i="1" dirty="0">
                <a:solidFill>
                  <a:srgbClr val="404040"/>
                </a:solidFill>
              </a:rPr>
              <a:t>J </a:t>
            </a:r>
            <a:r>
              <a:rPr lang="en-CA" i="1" dirty="0" err="1">
                <a:solidFill>
                  <a:srgbClr val="404040"/>
                </a:solidFill>
              </a:rPr>
              <a:t>Thromb</a:t>
            </a:r>
            <a:r>
              <a:rPr lang="en-CA" i="1" dirty="0">
                <a:solidFill>
                  <a:srgbClr val="404040"/>
                </a:solidFill>
              </a:rPr>
              <a:t> </a:t>
            </a:r>
            <a:r>
              <a:rPr lang="en-CA" i="1" dirty="0" err="1">
                <a:solidFill>
                  <a:srgbClr val="404040"/>
                </a:solidFill>
              </a:rPr>
              <a:t>Haemost</a:t>
            </a:r>
            <a:r>
              <a:rPr lang="en-CA" i="1" dirty="0">
                <a:solidFill>
                  <a:srgbClr val="404040"/>
                </a:solidFill>
              </a:rPr>
              <a:t>.</a:t>
            </a:r>
            <a:r>
              <a:rPr lang="en-CA" dirty="0">
                <a:solidFill>
                  <a:srgbClr val="404040"/>
                </a:solidFill>
              </a:rPr>
              <a:t> 2020;18(2):352-363. </a:t>
            </a:r>
            <a:r>
              <a:rPr lang="en-CA" b="1" dirty="0">
                <a:solidFill>
                  <a:srgbClr val="404040"/>
                </a:solidFill>
              </a:rPr>
              <a:t>3.</a:t>
            </a:r>
            <a:r>
              <a:rPr lang="en-CA" dirty="0">
                <a:solidFill>
                  <a:srgbClr val="404040"/>
                </a:solidFill>
              </a:rPr>
              <a:t> Ross C, Rangarajan S, Karimi M, et al. Pharmacokinetics, clot strength and safety of a new fibrinogen concentrate: randomized comparison with active control in congenital fibrinogen deficiency. </a:t>
            </a:r>
            <a:r>
              <a:rPr lang="en-CA" i="1" dirty="0">
                <a:solidFill>
                  <a:srgbClr val="404040"/>
                </a:solidFill>
              </a:rPr>
              <a:t>J </a:t>
            </a:r>
            <a:r>
              <a:rPr lang="en-CA" i="1" dirty="0" err="1">
                <a:solidFill>
                  <a:srgbClr val="404040"/>
                </a:solidFill>
              </a:rPr>
              <a:t>Thromb</a:t>
            </a:r>
            <a:r>
              <a:rPr lang="en-CA" i="1" dirty="0">
                <a:solidFill>
                  <a:srgbClr val="404040"/>
                </a:solidFill>
              </a:rPr>
              <a:t> </a:t>
            </a:r>
            <a:r>
              <a:rPr lang="en-CA" i="1" dirty="0" err="1">
                <a:solidFill>
                  <a:srgbClr val="404040"/>
                </a:solidFill>
              </a:rPr>
              <a:t>Haemost</a:t>
            </a:r>
            <a:r>
              <a:rPr lang="en-CA" i="1" dirty="0">
                <a:solidFill>
                  <a:srgbClr val="404040"/>
                </a:solidFill>
              </a:rPr>
              <a:t>.</a:t>
            </a:r>
            <a:r>
              <a:rPr lang="en-CA" dirty="0">
                <a:solidFill>
                  <a:srgbClr val="404040"/>
                </a:solidFill>
              </a:rPr>
              <a:t> 2018;16(2):253-261. </a:t>
            </a:r>
            <a:r>
              <a:rPr lang="en-CA" b="1" dirty="0">
                <a:solidFill>
                  <a:srgbClr val="404040"/>
                </a:solidFill>
              </a:rPr>
              <a:t>4.</a:t>
            </a:r>
            <a:r>
              <a:rPr lang="en-CA" dirty="0">
                <a:solidFill>
                  <a:srgbClr val="404040"/>
                </a:solidFill>
              </a:rPr>
              <a:t> </a:t>
            </a:r>
            <a:r>
              <a:rPr lang="en-CA" dirty="0" err="1">
                <a:solidFill>
                  <a:srgbClr val="404040"/>
                </a:solidFill>
              </a:rPr>
              <a:t>Lissitchkov</a:t>
            </a:r>
            <a:r>
              <a:rPr lang="en-CA" dirty="0">
                <a:solidFill>
                  <a:srgbClr val="404040"/>
                </a:solidFill>
              </a:rPr>
              <a:t> T, Madan B, </a:t>
            </a:r>
            <a:r>
              <a:rPr lang="en-CA" dirty="0" err="1">
                <a:solidFill>
                  <a:srgbClr val="404040"/>
                </a:solidFill>
              </a:rPr>
              <a:t>Djambas</a:t>
            </a:r>
            <a:r>
              <a:rPr lang="en-CA" dirty="0">
                <a:solidFill>
                  <a:srgbClr val="404040"/>
                </a:solidFill>
              </a:rPr>
              <a:t> Khayat C, et al. Fibrinogen concentrate for treatment of bleeding and surgical prophylaxis in congenital fibrinogen deficiency patients. </a:t>
            </a:r>
            <a:r>
              <a:rPr lang="en-CA" i="1" dirty="0">
                <a:solidFill>
                  <a:srgbClr val="404040"/>
                </a:solidFill>
              </a:rPr>
              <a:t>J </a:t>
            </a:r>
            <a:r>
              <a:rPr lang="en-CA" i="1" dirty="0" err="1">
                <a:solidFill>
                  <a:srgbClr val="404040"/>
                </a:solidFill>
              </a:rPr>
              <a:t>Thromb</a:t>
            </a:r>
            <a:r>
              <a:rPr lang="en-CA" i="1" dirty="0">
                <a:solidFill>
                  <a:srgbClr val="404040"/>
                </a:solidFill>
              </a:rPr>
              <a:t> </a:t>
            </a:r>
            <a:r>
              <a:rPr lang="en-CA" i="1" dirty="0" err="1">
                <a:solidFill>
                  <a:srgbClr val="404040"/>
                </a:solidFill>
              </a:rPr>
              <a:t>Haemost</a:t>
            </a:r>
            <a:r>
              <a:rPr lang="en-CA" i="1" dirty="0">
                <a:solidFill>
                  <a:srgbClr val="404040"/>
                </a:solidFill>
              </a:rPr>
              <a:t>.</a:t>
            </a:r>
            <a:r>
              <a:rPr lang="en-CA" dirty="0">
                <a:solidFill>
                  <a:srgbClr val="404040"/>
                </a:solidFill>
              </a:rPr>
              <a:t> 2020;18(4):815-824. </a:t>
            </a:r>
            <a:r>
              <a:rPr lang="en-CA" b="1" dirty="0">
                <a:solidFill>
                  <a:srgbClr val="404040"/>
                </a:solidFill>
              </a:rPr>
              <a:t>5.</a:t>
            </a:r>
            <a:r>
              <a:rPr lang="en-CA" dirty="0">
                <a:solidFill>
                  <a:srgbClr val="404040"/>
                </a:solidFill>
              </a:rPr>
              <a:t> Data on File – Clinical Study Report: FORMA-04, </a:t>
            </a:r>
            <a:r>
              <a:rPr lang="en-CA" dirty="0" err="1">
                <a:solidFill>
                  <a:srgbClr val="404040"/>
                </a:solidFill>
              </a:rPr>
              <a:t>Octapharma</a:t>
            </a:r>
            <a:r>
              <a:rPr lang="en-CA" dirty="0">
                <a:solidFill>
                  <a:srgbClr val="404040"/>
                </a:solidFill>
              </a:rPr>
              <a:t> Canada </a:t>
            </a:r>
            <a:r>
              <a:rPr lang="en-CA" dirty="0" err="1">
                <a:solidFill>
                  <a:srgbClr val="404040"/>
                </a:solidFill>
              </a:rPr>
              <a:t>inc</a:t>
            </a:r>
            <a:r>
              <a:rPr lang="en-CA" dirty="0">
                <a:solidFill>
                  <a:srgbClr val="404040"/>
                </a:solidFill>
              </a:rPr>
              <a:t>, June 11, 2019.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05BE31-6532-274F-B132-AB164EDD4868}"/>
              </a:ext>
            </a:extLst>
          </p:cNvPr>
          <p:cNvSpPr/>
          <p:nvPr/>
        </p:nvSpPr>
        <p:spPr>
          <a:xfrm>
            <a:off x="353567" y="5753718"/>
            <a:ext cx="4077919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CA" sz="1000" dirty="0">
                <a:solidFill>
                  <a:srgbClr val="404040"/>
                </a:solidFill>
              </a:rPr>
              <a:t>* Clinical significance has not been established.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7E7804-6217-EC4F-BA8B-54B5A85423E4}"/>
              </a:ext>
            </a:extLst>
          </p:cNvPr>
          <p:cNvGrpSpPr/>
          <p:nvPr/>
        </p:nvGrpSpPr>
        <p:grpSpPr>
          <a:xfrm>
            <a:off x="500622" y="356553"/>
            <a:ext cx="3787600" cy="579140"/>
            <a:chOff x="353568" y="201662"/>
            <a:chExt cx="3787600" cy="57914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256D2E-7DC6-8643-B309-FFAEE0CA0D97}"/>
                </a:ext>
              </a:extLst>
            </p:cNvPr>
            <p:cNvSpPr/>
            <p:nvPr/>
          </p:nvSpPr>
          <p:spPr>
            <a:xfrm>
              <a:off x="353568" y="201662"/>
              <a:ext cx="3787600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94D37EEB-0B42-8B41-9279-D8D606D882D9}"/>
                </a:ext>
              </a:extLst>
            </p:cNvPr>
            <p:cNvSpPr txBox="1">
              <a:spLocks/>
            </p:cNvSpPr>
            <p:nvPr/>
          </p:nvSpPr>
          <p:spPr>
            <a:xfrm>
              <a:off x="539463" y="236640"/>
              <a:ext cx="3423028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/>
                <a:t>The </a:t>
              </a:r>
              <a:r>
                <a:rPr lang="en-CA" dirty="0" err="1"/>
                <a:t>Fibryga</a:t>
              </a:r>
              <a:r>
                <a:rPr lang="en-CA" baseline="30000" dirty="0"/>
                <a:t>®</a:t>
              </a:r>
              <a:r>
                <a:rPr lang="en-CA" dirty="0"/>
                <a:t> clinical program*</a:t>
              </a:r>
              <a:endParaRPr lang="en-U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1840F7E-8937-D04A-A797-D97D9A71D353}"/>
              </a:ext>
            </a:extLst>
          </p:cNvPr>
          <p:cNvSpPr/>
          <p:nvPr/>
        </p:nvSpPr>
        <p:spPr>
          <a:xfrm>
            <a:off x="6447246" y="2676730"/>
            <a:ext cx="3734360" cy="2463864"/>
          </a:xfrm>
          <a:prstGeom prst="roundRect">
            <a:avLst>
              <a:gd name="adj" fmla="val 8068"/>
            </a:avLst>
          </a:prstGeom>
          <a:solidFill>
            <a:srgbClr val="A2306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F433AF-B04A-9645-901B-C28F9E3A38CB}"/>
              </a:ext>
            </a:extLst>
          </p:cNvPr>
          <p:cNvCxnSpPr>
            <a:cxnSpLocks/>
          </p:cNvCxnSpPr>
          <p:nvPr/>
        </p:nvCxnSpPr>
        <p:spPr>
          <a:xfrm>
            <a:off x="6686721" y="3417273"/>
            <a:ext cx="3185965" cy="0"/>
          </a:xfrm>
          <a:prstGeom prst="line">
            <a:avLst/>
          </a:prstGeom>
          <a:ln w="22225" cap="rnd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4D4B4A2-B445-DA41-B0F1-96408D1C0F94}"/>
              </a:ext>
            </a:extLst>
          </p:cNvPr>
          <p:cNvSpPr/>
          <p:nvPr/>
        </p:nvSpPr>
        <p:spPr>
          <a:xfrm>
            <a:off x="6665603" y="2856604"/>
            <a:ext cx="3207083" cy="451002"/>
          </a:xfrm>
          <a:prstGeom prst="roundRect">
            <a:avLst>
              <a:gd name="adj" fmla="val 50000"/>
            </a:avLst>
          </a:prstGeom>
          <a:solidFill>
            <a:srgbClr val="A2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A7CA81-F458-CE4D-A13E-5AEC3BEA2743}"/>
              </a:ext>
            </a:extLst>
          </p:cNvPr>
          <p:cNvSpPr/>
          <p:nvPr/>
        </p:nvSpPr>
        <p:spPr>
          <a:xfrm>
            <a:off x="6878849" y="2888377"/>
            <a:ext cx="1282206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FORMA-05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C1269-C42A-F544-B56E-048F793298C6}"/>
              </a:ext>
            </a:extLst>
          </p:cNvPr>
          <p:cNvSpPr txBox="1"/>
          <p:nvPr/>
        </p:nvSpPr>
        <p:spPr>
          <a:xfrm>
            <a:off x="6717749" y="3564542"/>
            <a:ext cx="289544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1600" dirty="0">
                <a:solidFill>
                  <a:srgbClr val="595959"/>
                </a:solidFill>
              </a:rPr>
              <a:t>Prospective, randomized, controlled </a:t>
            </a:r>
            <a:r>
              <a:rPr lang="en-CA" sz="1600" b="1" dirty="0">
                <a:solidFill>
                  <a:srgbClr val="595959"/>
                </a:solidFill>
              </a:rPr>
              <a:t>phase II</a:t>
            </a:r>
            <a:r>
              <a:rPr lang="en-CA" sz="1600" dirty="0">
                <a:solidFill>
                  <a:srgbClr val="595959"/>
                </a:solidFill>
              </a:rPr>
              <a:t> pilot study on efficacy in Pseudomyxoma Peritonei (PMP).</a:t>
            </a:r>
            <a:r>
              <a:rPr lang="en-CA" sz="1600" baseline="30000" dirty="0">
                <a:solidFill>
                  <a:srgbClr val="595959"/>
                </a:solidFill>
              </a:rPr>
              <a:t>2</a:t>
            </a:r>
            <a:endParaRPr lang="en-US" sz="1600" dirty="0">
              <a:solidFill>
                <a:srgbClr val="595959"/>
              </a:solidFill>
              <a:ea typeface="Arial Hebrew Scholar" charset="-79"/>
              <a:cs typeface="Arial Hebrew Scholar" charset="-79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CC1DBB-072C-A245-9186-0EB31721EF7D}"/>
              </a:ext>
            </a:extLst>
          </p:cNvPr>
          <p:cNvGrpSpPr/>
          <p:nvPr/>
        </p:nvGrpSpPr>
        <p:grpSpPr>
          <a:xfrm>
            <a:off x="5524206" y="3390560"/>
            <a:ext cx="1047107" cy="1036204"/>
            <a:chOff x="7975743" y="3071715"/>
            <a:chExt cx="1047107" cy="10362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9347A0-E937-AD4B-A355-A30C767A2841}"/>
                </a:ext>
              </a:extLst>
            </p:cNvPr>
            <p:cNvSpPr/>
            <p:nvPr/>
          </p:nvSpPr>
          <p:spPr>
            <a:xfrm>
              <a:off x="7977931" y="3071715"/>
              <a:ext cx="1036204" cy="1036204"/>
            </a:xfrm>
            <a:prstGeom prst="ellipse">
              <a:avLst/>
            </a:prstGeom>
            <a:solidFill>
              <a:srgbClr val="A23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769F23-89C7-0F4A-B115-0A638C5EC269}"/>
                </a:ext>
              </a:extLst>
            </p:cNvPr>
            <p:cNvSpPr txBox="1"/>
            <p:nvPr/>
          </p:nvSpPr>
          <p:spPr>
            <a:xfrm>
              <a:off x="7975743" y="3308431"/>
              <a:ext cx="10471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spc="-40" dirty="0">
                  <a:solidFill>
                    <a:schemeClr val="bg1"/>
                  </a:solidFill>
                </a:rPr>
                <a:t>AFD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653A46-7309-7D46-A10A-72795E269957}"/>
              </a:ext>
            </a:extLst>
          </p:cNvPr>
          <p:cNvSpPr/>
          <p:nvPr/>
        </p:nvSpPr>
        <p:spPr>
          <a:xfrm>
            <a:off x="1945803" y="2676730"/>
            <a:ext cx="3734360" cy="2463864"/>
          </a:xfrm>
          <a:prstGeom prst="roundRect">
            <a:avLst>
              <a:gd name="adj" fmla="val 8068"/>
            </a:avLst>
          </a:prstGeom>
          <a:solidFill>
            <a:srgbClr val="A2306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35F397-0B0A-7C4C-AE0F-103713D28118}"/>
              </a:ext>
            </a:extLst>
          </p:cNvPr>
          <p:cNvCxnSpPr>
            <a:cxnSpLocks/>
          </p:cNvCxnSpPr>
          <p:nvPr/>
        </p:nvCxnSpPr>
        <p:spPr>
          <a:xfrm>
            <a:off x="2185278" y="3417273"/>
            <a:ext cx="3185965" cy="0"/>
          </a:xfrm>
          <a:prstGeom prst="line">
            <a:avLst/>
          </a:prstGeom>
          <a:ln w="22225" cap="rnd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1A22A5E-235E-C146-AE99-712D9CFA6E25}"/>
              </a:ext>
            </a:extLst>
          </p:cNvPr>
          <p:cNvSpPr/>
          <p:nvPr/>
        </p:nvSpPr>
        <p:spPr>
          <a:xfrm>
            <a:off x="2164160" y="2856604"/>
            <a:ext cx="3207083" cy="451002"/>
          </a:xfrm>
          <a:prstGeom prst="roundRect">
            <a:avLst>
              <a:gd name="adj" fmla="val 50000"/>
            </a:avLst>
          </a:prstGeom>
          <a:solidFill>
            <a:srgbClr val="A2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AD16B1-B747-D24C-AA50-2F03FBBF58A4}"/>
              </a:ext>
            </a:extLst>
          </p:cNvPr>
          <p:cNvSpPr/>
          <p:nvPr/>
        </p:nvSpPr>
        <p:spPr>
          <a:xfrm>
            <a:off x="2377406" y="2888377"/>
            <a:ext cx="1282206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FIBRES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161A13-69D5-2242-B08C-9CC1691CB280}"/>
              </a:ext>
            </a:extLst>
          </p:cNvPr>
          <p:cNvSpPr txBox="1"/>
          <p:nvPr/>
        </p:nvSpPr>
        <p:spPr>
          <a:xfrm>
            <a:off x="2138779" y="3564542"/>
            <a:ext cx="323246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Hebrew Scholar" charset="-79"/>
                <a:cs typeface="Arial Hebrew Scholar" charset="-79"/>
              </a:rPr>
              <a:t>Phase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Hebrew Scholar" charset="-79"/>
                <a:cs typeface="Arial Hebrew Scholar" charset="-79"/>
              </a:rPr>
              <a:t>IIIb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Hebrew Scholar" charset="-79"/>
                <a:cs typeface="Arial Hebrew Scholar" charset="-79"/>
              </a:rPr>
              <a:t> 	</a:t>
            </a:r>
          </a:p>
          <a:p>
            <a:r>
              <a:rPr lang="en-CA" sz="1600" dirty="0">
                <a:solidFill>
                  <a:srgbClr val="595959"/>
                </a:solidFill>
              </a:rPr>
              <a:t>non-inferiority study comparing </a:t>
            </a:r>
            <a:r>
              <a:rPr lang="en-CA" sz="1600" dirty="0" err="1">
                <a:solidFill>
                  <a:srgbClr val="595959"/>
                </a:solidFill>
              </a:rPr>
              <a:t>Fibryga</a:t>
            </a:r>
            <a:r>
              <a:rPr lang="en-CA" sz="1600" baseline="30000" dirty="0">
                <a:solidFill>
                  <a:srgbClr val="595959"/>
                </a:solidFill>
              </a:rPr>
              <a:t>®</a:t>
            </a:r>
            <a:r>
              <a:rPr lang="en-CA" sz="1600" dirty="0">
                <a:solidFill>
                  <a:srgbClr val="595959"/>
                </a:solidFill>
              </a:rPr>
              <a:t> to cryoprecipitate in cardiac surgery.</a:t>
            </a:r>
            <a:r>
              <a:rPr lang="en-CA" sz="1600" baseline="30000" dirty="0">
                <a:solidFill>
                  <a:srgbClr val="595959"/>
                </a:solidFill>
              </a:rPr>
              <a:t>1</a:t>
            </a:r>
            <a:r>
              <a:rPr lang="en-CA" sz="1600" dirty="0">
                <a:solidFill>
                  <a:srgbClr val="595959"/>
                </a:solidFill>
              </a:rPr>
              <a:t> </a:t>
            </a:r>
            <a:endParaRPr lang="en-US" sz="1600" dirty="0">
              <a:solidFill>
                <a:srgbClr val="595959"/>
              </a:solidFill>
              <a:ea typeface="Arial Hebrew Scholar" charset="-79"/>
              <a:cs typeface="Arial Hebrew Scholar" charset="-79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FE4212-457C-3240-9C65-83951E75FFA4}"/>
              </a:ext>
            </a:extLst>
          </p:cNvPr>
          <p:cNvSpPr txBox="1"/>
          <p:nvPr/>
        </p:nvSpPr>
        <p:spPr>
          <a:xfrm>
            <a:off x="3494879" y="2109700"/>
            <a:ext cx="520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40" dirty="0">
                <a:solidFill>
                  <a:schemeClr val="bg1">
                    <a:lumMod val="50000"/>
                  </a:schemeClr>
                </a:solidFill>
              </a:rPr>
              <a:t>AFD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D27F3C-2BB1-42F8-BA09-91FF1D48EF51}"/>
              </a:ext>
            </a:extLst>
          </p:cNvPr>
          <p:cNvSpPr txBox="1"/>
          <p:nvPr/>
        </p:nvSpPr>
        <p:spPr>
          <a:xfrm>
            <a:off x="3301464" y="5263053"/>
            <a:ext cx="1023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57547B-ED6A-4FA0-B407-35CD9A1A35CB}"/>
              </a:ext>
            </a:extLst>
          </p:cNvPr>
          <p:cNvSpPr txBox="1"/>
          <p:nvPr/>
        </p:nvSpPr>
        <p:spPr>
          <a:xfrm>
            <a:off x="7802907" y="5250588"/>
            <a:ext cx="1023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71956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E7F8FEA-A092-9F40-AC45-C1C27EFAE6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18E423-2E3D-1F4E-A3EE-F8A4E354B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3072" y="0"/>
            <a:ext cx="12192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BDC027F-9C93-4443-8119-FB21EAF0B3A0}"/>
              </a:ext>
            </a:extLst>
          </p:cNvPr>
          <p:cNvSpPr/>
          <p:nvPr/>
        </p:nvSpPr>
        <p:spPr>
          <a:xfrm>
            <a:off x="9645446" y="5662510"/>
            <a:ext cx="2390980" cy="2390980"/>
          </a:xfrm>
          <a:prstGeom prst="ellipse">
            <a:avLst/>
          </a:prstGeom>
          <a:noFill/>
          <a:ln w="635000">
            <a:solidFill>
              <a:srgbClr val="EDD5E1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71A77D-85B6-C04B-800B-38BE40A1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19031" y="5762939"/>
            <a:ext cx="2499769" cy="76505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5BE380-5DD7-7649-B43E-E6F7BD6C1ED4}"/>
              </a:ext>
            </a:extLst>
          </p:cNvPr>
          <p:cNvCxnSpPr>
            <a:cxnSpLocks/>
          </p:cNvCxnSpPr>
          <p:nvPr/>
        </p:nvCxnSpPr>
        <p:spPr>
          <a:xfrm>
            <a:off x="1009391" y="3944451"/>
            <a:ext cx="485496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02D0A3-284C-FB4C-B74D-812CC6F3B215}"/>
              </a:ext>
            </a:extLst>
          </p:cNvPr>
          <p:cNvSpPr txBox="1"/>
          <p:nvPr/>
        </p:nvSpPr>
        <p:spPr>
          <a:xfrm>
            <a:off x="902264" y="4301925"/>
            <a:ext cx="388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Fast reconstitution and easy dosing for treatment convenience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3A6419-038D-4843-BD98-111361A5C5F4}"/>
              </a:ext>
            </a:extLst>
          </p:cNvPr>
          <p:cNvSpPr txBox="1"/>
          <p:nvPr/>
        </p:nvSpPr>
        <p:spPr>
          <a:xfrm>
            <a:off x="869381" y="2194947"/>
            <a:ext cx="5858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5000" b="1" dirty="0">
                <a:solidFill>
                  <a:srgbClr val="A2306D"/>
                </a:solidFill>
              </a:rPr>
              <a:t>Using </a:t>
            </a:r>
            <a:r>
              <a:rPr lang="en-CA" sz="5000" b="1" dirty="0" err="1">
                <a:solidFill>
                  <a:srgbClr val="A2306D"/>
                </a:solidFill>
              </a:rPr>
              <a:t>Fibryga</a:t>
            </a:r>
            <a:r>
              <a:rPr lang="en-CA" sz="5000" b="1" baseline="30000" dirty="0">
                <a:solidFill>
                  <a:srgbClr val="A2306D"/>
                </a:solidFill>
              </a:rPr>
              <a:t>® </a:t>
            </a:r>
          </a:p>
          <a:p>
            <a:pPr>
              <a:lnSpc>
                <a:spcPct val="90000"/>
              </a:lnSpc>
            </a:pPr>
            <a:r>
              <a:rPr lang="en-US" sz="5000" b="1" spc="-180" dirty="0">
                <a:solidFill>
                  <a:schemeClr val="bg1"/>
                </a:solidFill>
              </a:rPr>
              <a:t>In your institution</a:t>
            </a:r>
            <a:endParaRPr lang="en-US" sz="5000" b="1" spc="-180" baseline="7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3FA170CD-D116-1842-B6DF-E1A1F5C2EDAB}"/>
              </a:ext>
            </a:extLst>
          </p:cNvPr>
          <p:cNvSpPr/>
          <p:nvPr/>
        </p:nvSpPr>
        <p:spPr>
          <a:xfrm rot="13026900">
            <a:off x="9889311" y="-1391570"/>
            <a:ext cx="3931042" cy="3931042"/>
          </a:xfrm>
          <a:prstGeom prst="ellipse">
            <a:avLst/>
          </a:prstGeom>
          <a:noFill/>
          <a:ln w="1187450">
            <a:gradFill>
              <a:gsLst>
                <a:gs pos="0">
                  <a:schemeClr val="accent1">
                    <a:lumMod val="5000"/>
                    <a:lumOff val="95000"/>
                    <a:alpha val="2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CC62AF-D121-E246-9485-2F7B973F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3071" y="1696602"/>
            <a:ext cx="3166649" cy="31666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37BC13E-F487-3149-B8F8-3BE3CB33C3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43619" y="1696602"/>
            <a:ext cx="3166649" cy="31666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51AF35D-C716-334B-9495-8A019867A8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03436" y="1696602"/>
            <a:ext cx="3166649" cy="31666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C89D4-717F-7245-B01A-2AC9C9679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0" y="6407157"/>
            <a:ext cx="9353159" cy="273600"/>
          </a:xfrm>
        </p:spPr>
        <p:txBody>
          <a:bodyPr/>
          <a:lstStyle/>
          <a:p>
            <a:r>
              <a:rPr lang="en-CA" b="1" dirty="0">
                <a:solidFill>
                  <a:srgbClr val="404040"/>
                </a:solidFill>
              </a:rPr>
              <a:t>1.</a:t>
            </a:r>
            <a:r>
              <a:rPr lang="en-CA" dirty="0">
                <a:solidFill>
                  <a:srgbClr val="404040"/>
                </a:solidFill>
              </a:rPr>
              <a:t> </a:t>
            </a:r>
            <a:r>
              <a:rPr lang="en-CA" dirty="0" err="1">
                <a:solidFill>
                  <a:srgbClr val="404040"/>
                </a:solidFill>
              </a:rPr>
              <a:t>Fibryga</a:t>
            </a:r>
            <a:r>
              <a:rPr lang="en-CA" baseline="30000" dirty="0">
                <a:solidFill>
                  <a:srgbClr val="404040"/>
                </a:solidFill>
              </a:rPr>
              <a:t>®</a:t>
            </a:r>
            <a:r>
              <a:rPr lang="en-CA" dirty="0">
                <a:solidFill>
                  <a:srgbClr val="404040"/>
                </a:solidFill>
              </a:rPr>
              <a:t> Product Monograph. </a:t>
            </a:r>
            <a:r>
              <a:rPr lang="en-CA" dirty="0" err="1">
                <a:solidFill>
                  <a:srgbClr val="404040"/>
                </a:solidFill>
              </a:rPr>
              <a:t>Octapharma</a:t>
            </a:r>
            <a:r>
              <a:rPr lang="en-CA" dirty="0">
                <a:solidFill>
                  <a:srgbClr val="404040"/>
                </a:solidFill>
              </a:rPr>
              <a:t> Canada Inc. July 16, 2020.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DD85DD-5345-403A-95CA-680B55513771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65D7EC-B331-4856-8722-F5EA64A658E1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9" name="Graphic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58BBA65E-09BB-4F88-8AA9-AC122B54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693320F0-91B9-9C49-9EDE-9115F5D7D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00" y="1226267"/>
            <a:ext cx="8241792" cy="680931"/>
          </a:xfrm>
        </p:spPr>
        <p:txBody>
          <a:bodyPr/>
          <a:lstStyle/>
          <a:p>
            <a:r>
              <a:rPr lang="en-CA" dirty="0"/>
              <a:t>Unparalleled ease of storage and handling</a:t>
            </a:r>
            <a:r>
              <a:rPr lang="en-CA" baseline="30000" dirty="0"/>
              <a:t>1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A7BF74-E9D4-B74C-BBE5-A49DF5301ED5}"/>
              </a:ext>
            </a:extLst>
          </p:cNvPr>
          <p:cNvGrpSpPr/>
          <p:nvPr/>
        </p:nvGrpSpPr>
        <p:grpSpPr>
          <a:xfrm>
            <a:off x="1065572" y="4524075"/>
            <a:ext cx="2372316" cy="1435555"/>
            <a:chOff x="1820153" y="4082066"/>
            <a:chExt cx="2372316" cy="14355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25703E-586D-834C-8C37-A322388EC4F8}"/>
                </a:ext>
              </a:extLst>
            </p:cNvPr>
            <p:cNvSpPr/>
            <p:nvPr/>
          </p:nvSpPr>
          <p:spPr>
            <a:xfrm>
              <a:off x="2187520" y="4082066"/>
              <a:ext cx="17083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595959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Storage</a:t>
              </a:r>
              <a:endParaRPr lang="en-CA" sz="2400" b="1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233D7A-A632-C148-8687-EE02AD0D6404}"/>
                </a:ext>
              </a:extLst>
            </p:cNvPr>
            <p:cNvSpPr/>
            <p:nvPr/>
          </p:nvSpPr>
          <p:spPr>
            <a:xfrm>
              <a:off x="1820153" y="4490545"/>
              <a:ext cx="2372316" cy="1027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>
                  <a:solidFill>
                    <a:srgbClr val="A2306D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Room temperature or refrigerator</a:t>
              </a:r>
              <a:endParaRPr lang="en-CA" sz="2800" dirty="0">
                <a:solidFill>
                  <a:srgbClr val="A2306D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ts val="3360"/>
                </a:lnSpc>
              </a:pPr>
              <a:r>
                <a:rPr lang="en-CA" dirty="0">
                  <a:solidFill>
                    <a:srgbClr val="595959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2–25°C </a:t>
              </a:r>
              <a:endParaRPr lang="en-US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E55C25-C395-7043-B765-98835239215E}"/>
              </a:ext>
            </a:extLst>
          </p:cNvPr>
          <p:cNvGrpSpPr/>
          <p:nvPr/>
        </p:nvGrpSpPr>
        <p:grpSpPr>
          <a:xfrm>
            <a:off x="4915656" y="4524075"/>
            <a:ext cx="1550424" cy="1020923"/>
            <a:chOff x="5294023" y="4082066"/>
            <a:chExt cx="1550424" cy="10209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A3E924-F5BC-A84C-B4CE-944137F6D483}"/>
                </a:ext>
              </a:extLst>
            </p:cNvPr>
            <p:cNvSpPr/>
            <p:nvPr/>
          </p:nvSpPr>
          <p:spPr>
            <a:xfrm>
              <a:off x="5294023" y="4082066"/>
              <a:ext cx="15504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595959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Shelf life</a:t>
              </a:r>
              <a:r>
                <a:rPr lang="en-CA" sz="2400" b="1" dirty="0">
                  <a:solidFill>
                    <a:srgbClr val="595959"/>
                  </a:solidFill>
                </a:rPr>
                <a:t> </a:t>
              </a:r>
              <a:endParaRPr lang="en-US" sz="2400" b="1" dirty="0">
                <a:solidFill>
                  <a:srgbClr val="595959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8E16B-558C-E746-BAF1-8236851EED93}"/>
                </a:ext>
              </a:extLst>
            </p:cNvPr>
            <p:cNvSpPr txBox="1"/>
            <p:nvPr/>
          </p:nvSpPr>
          <p:spPr>
            <a:xfrm>
              <a:off x="5294023" y="4456658"/>
              <a:ext cx="1379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A2306D"/>
                  </a:solidFill>
                </a:rPr>
                <a:t>3 years</a:t>
              </a:r>
              <a:endParaRPr lang="en-CA" dirty="0">
                <a:solidFill>
                  <a:srgbClr val="A2306D"/>
                </a:solidFill>
              </a:endParaRPr>
            </a:p>
            <a:p>
              <a:pPr algn="ctr"/>
              <a:endParaRPr lang="en-US" dirty="0">
                <a:solidFill>
                  <a:srgbClr val="59595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B75B0-0CF5-0E44-987E-6FE1FB94C2A2}"/>
              </a:ext>
            </a:extLst>
          </p:cNvPr>
          <p:cNvSpPr/>
          <p:nvPr/>
        </p:nvSpPr>
        <p:spPr>
          <a:xfrm>
            <a:off x="328141" y="6329841"/>
            <a:ext cx="7578730" cy="16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463" indent="-144463"/>
            <a:r>
              <a:rPr lang="en-CA" sz="700" dirty="0">
                <a:solidFill>
                  <a:srgbClr val="404040"/>
                </a:solidFill>
              </a:rPr>
              <a:t>* Unless the method of opening/reconstitution precludes the risk of microbial contamination, </a:t>
            </a:r>
            <a:r>
              <a:rPr lang="en-CA" sz="700" dirty="0" err="1">
                <a:solidFill>
                  <a:srgbClr val="404040"/>
                </a:solidFill>
              </a:rPr>
              <a:t>Fibryga</a:t>
            </a:r>
            <a:r>
              <a:rPr lang="en-CA" sz="700" baseline="30000" dirty="0">
                <a:solidFill>
                  <a:srgbClr val="404040"/>
                </a:solidFill>
              </a:rPr>
              <a:t>®</a:t>
            </a:r>
            <a:r>
              <a:rPr lang="en-CA" sz="700" dirty="0">
                <a:solidFill>
                  <a:srgbClr val="404040"/>
                </a:solidFill>
              </a:rPr>
              <a:t> should be used immediately.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08F754-3B63-6E40-9640-28DD535DF3EC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1E7EBB6-A3A5-B441-BD75-52419D12F159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FB9C6F-A7B1-F641-9A70-D2BDB30B96DE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30" name="Freeform: Shape 6">
                <a:extLst>
                  <a:ext uri="{FF2B5EF4-FFF2-40B4-BE49-F238E27FC236}">
                    <a16:creationId xmlns:a16="http://schemas.microsoft.com/office/drawing/2014/main" id="{8E557C5D-7059-8D46-A5AA-95A1B5B4078C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7">
                <a:extLst>
                  <a:ext uri="{FF2B5EF4-FFF2-40B4-BE49-F238E27FC236}">
                    <a16:creationId xmlns:a16="http://schemas.microsoft.com/office/drawing/2014/main" id="{D5F81F64-6124-CC44-814A-16A57A53C646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8">
                <a:extLst>
                  <a:ext uri="{FF2B5EF4-FFF2-40B4-BE49-F238E27FC236}">
                    <a16:creationId xmlns:a16="http://schemas.microsoft.com/office/drawing/2014/main" id="{3680E4F1-C177-5D45-8DE0-7B68B1388AE0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9">
                <a:extLst>
                  <a:ext uri="{FF2B5EF4-FFF2-40B4-BE49-F238E27FC236}">
                    <a16:creationId xmlns:a16="http://schemas.microsoft.com/office/drawing/2014/main" id="{FEA37F29-C971-D24A-B100-C723DD464B9D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10">
                <a:extLst>
                  <a:ext uri="{FF2B5EF4-FFF2-40B4-BE49-F238E27FC236}">
                    <a16:creationId xmlns:a16="http://schemas.microsoft.com/office/drawing/2014/main" id="{26ADC57E-5E62-0040-AA0E-0F356E65B87F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6" name="Freeform: Shape 11">
                <a:extLst>
                  <a:ext uri="{FF2B5EF4-FFF2-40B4-BE49-F238E27FC236}">
                    <a16:creationId xmlns:a16="http://schemas.microsoft.com/office/drawing/2014/main" id="{AD1CF213-FC99-C243-B7DD-522AEF229915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7" name="Freeform: Shape 12">
                <a:extLst>
                  <a:ext uri="{FF2B5EF4-FFF2-40B4-BE49-F238E27FC236}">
                    <a16:creationId xmlns:a16="http://schemas.microsoft.com/office/drawing/2014/main" id="{805E56B9-77E1-C149-8793-AEFF8379B784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8" name="Freeform: Shape 13">
                <a:extLst>
                  <a:ext uri="{FF2B5EF4-FFF2-40B4-BE49-F238E27FC236}">
                    <a16:creationId xmlns:a16="http://schemas.microsoft.com/office/drawing/2014/main" id="{28288750-822E-9646-B30A-D4722F4F49FC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AF797E-1924-E54F-AA1D-0343FD671F40}"/>
              </a:ext>
            </a:extLst>
          </p:cNvPr>
          <p:cNvGrpSpPr/>
          <p:nvPr/>
        </p:nvGrpSpPr>
        <p:grpSpPr>
          <a:xfrm>
            <a:off x="7828911" y="4511335"/>
            <a:ext cx="2282966" cy="1443828"/>
            <a:chOff x="7818153" y="4069326"/>
            <a:chExt cx="2282966" cy="14438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5ED5E2-3F27-DE42-A3F1-69CC0B41DC2A}"/>
                </a:ext>
              </a:extLst>
            </p:cNvPr>
            <p:cNvSpPr/>
            <p:nvPr/>
          </p:nvSpPr>
          <p:spPr>
            <a:xfrm>
              <a:off x="7891370" y="4069326"/>
              <a:ext cx="20395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595959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Stability</a:t>
              </a:r>
              <a:r>
                <a:rPr lang="en-CA" sz="2400" b="1" dirty="0">
                  <a:solidFill>
                    <a:srgbClr val="595959"/>
                  </a:solidFill>
                </a:rPr>
                <a:t> </a:t>
              </a:r>
              <a:endParaRPr lang="en-US" sz="2400" b="1" dirty="0">
                <a:solidFill>
                  <a:srgbClr val="595959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389E78-1189-CF49-9A4B-FBD0E20C2CAB}"/>
                </a:ext>
              </a:extLst>
            </p:cNvPr>
            <p:cNvSpPr/>
            <p:nvPr/>
          </p:nvSpPr>
          <p:spPr>
            <a:xfrm>
              <a:off x="7818153" y="4487296"/>
              <a:ext cx="2282966" cy="1025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>
                  <a:solidFill>
                    <a:srgbClr val="A2306D"/>
                  </a:solidFill>
                </a:rPr>
                <a:t>24 hours at room temperature</a:t>
              </a:r>
              <a:endParaRPr lang="en-CA" dirty="0">
                <a:solidFill>
                  <a:srgbClr val="A2306D"/>
                </a:solidFill>
              </a:endParaRPr>
            </a:p>
            <a:p>
              <a:pPr algn="ctr">
                <a:lnSpc>
                  <a:spcPts val="3360"/>
                </a:lnSpc>
              </a:pPr>
              <a:r>
                <a:rPr lang="en-CA" dirty="0">
                  <a:solidFill>
                    <a:srgbClr val="595959"/>
                  </a:solidFill>
                </a:rPr>
                <a:t>+25°C* </a:t>
              </a:r>
              <a:endParaRPr lang="en-US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6351D0-4A4A-BA4C-9172-EE699FB07ECB}"/>
              </a:ext>
            </a:extLst>
          </p:cNvPr>
          <p:cNvGrpSpPr/>
          <p:nvPr/>
        </p:nvGrpSpPr>
        <p:grpSpPr>
          <a:xfrm>
            <a:off x="500621" y="356553"/>
            <a:ext cx="1486675" cy="579140"/>
            <a:chOff x="353567" y="201662"/>
            <a:chExt cx="1486675" cy="57914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CA45669-A42E-9045-B6C0-09D0B3068B08}"/>
                </a:ext>
              </a:extLst>
            </p:cNvPr>
            <p:cNvSpPr/>
            <p:nvPr/>
          </p:nvSpPr>
          <p:spPr>
            <a:xfrm>
              <a:off x="353567" y="201662"/>
              <a:ext cx="1486675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itle 2">
              <a:extLst>
                <a:ext uri="{FF2B5EF4-FFF2-40B4-BE49-F238E27FC236}">
                  <a16:creationId xmlns:a16="http://schemas.microsoft.com/office/drawing/2014/main" id="{B8FBC852-2B89-CC49-8817-6DCC235151DB}"/>
                </a:ext>
              </a:extLst>
            </p:cNvPr>
            <p:cNvSpPr txBox="1">
              <a:spLocks/>
            </p:cNvSpPr>
            <p:nvPr/>
          </p:nvSpPr>
          <p:spPr>
            <a:xfrm>
              <a:off x="563846" y="248832"/>
              <a:ext cx="1166668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 err="1"/>
                <a:t>Fibryga</a:t>
              </a:r>
              <a:r>
                <a:rPr lang="en-CA" baseline="30000" dirty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4774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BCB3076-9854-F841-8515-D304D112B522}"/>
              </a:ext>
            </a:extLst>
          </p:cNvPr>
          <p:cNvSpPr/>
          <p:nvPr/>
        </p:nvSpPr>
        <p:spPr>
          <a:xfrm>
            <a:off x="5170446" y="2487329"/>
            <a:ext cx="2936682" cy="2527358"/>
          </a:xfrm>
          <a:prstGeom prst="roundRect">
            <a:avLst>
              <a:gd name="adj" fmla="val 8068"/>
            </a:avLst>
          </a:prstGeom>
          <a:solidFill>
            <a:srgbClr val="A2306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B816F8C-7E2E-FF4E-A52A-CB60D04AE775}"/>
              </a:ext>
            </a:extLst>
          </p:cNvPr>
          <p:cNvSpPr/>
          <p:nvPr/>
        </p:nvSpPr>
        <p:spPr>
          <a:xfrm>
            <a:off x="5378294" y="2748749"/>
            <a:ext cx="1260494" cy="478360"/>
          </a:xfrm>
          <a:prstGeom prst="roundRect">
            <a:avLst>
              <a:gd name="adj" fmla="val 50000"/>
            </a:avLst>
          </a:prstGeom>
          <a:solidFill>
            <a:srgbClr val="A2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D95853D-D6B4-E247-849E-F8B5F4D73577}"/>
              </a:ext>
            </a:extLst>
          </p:cNvPr>
          <p:cNvSpPr/>
          <p:nvPr/>
        </p:nvSpPr>
        <p:spPr>
          <a:xfrm>
            <a:off x="8258653" y="2496625"/>
            <a:ext cx="2932449" cy="2527358"/>
          </a:xfrm>
          <a:prstGeom prst="roundRect">
            <a:avLst>
              <a:gd name="adj" fmla="val 8068"/>
            </a:avLst>
          </a:prstGeom>
          <a:solidFill>
            <a:srgbClr val="595959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62FBEA1-AFF8-F748-99FF-92AF9FDA8485}"/>
              </a:ext>
            </a:extLst>
          </p:cNvPr>
          <p:cNvSpPr/>
          <p:nvPr/>
        </p:nvSpPr>
        <p:spPr>
          <a:xfrm>
            <a:off x="8507560" y="2775018"/>
            <a:ext cx="1850079" cy="437416"/>
          </a:xfrm>
          <a:prstGeom prst="roundRect">
            <a:avLst>
              <a:gd name="adj" fmla="val 50000"/>
            </a:avLst>
          </a:prstGeom>
          <a:solidFill>
            <a:srgbClr val="59595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9DFE82F-68F0-2F45-81AC-A4DA9ED3C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091" y="1176530"/>
            <a:ext cx="9990493" cy="1014984"/>
          </a:xfrm>
        </p:spPr>
        <p:txBody>
          <a:bodyPr/>
          <a:lstStyle/>
          <a:p>
            <a:r>
              <a:rPr lang="en-CA" dirty="0"/>
              <a:t>~5 minutes to reconstitute using the </a:t>
            </a:r>
            <a:r>
              <a:rPr lang="en-CA" dirty="0" err="1"/>
              <a:t>Octajet</a:t>
            </a:r>
            <a:r>
              <a:rPr lang="en-CA" baseline="30000" dirty="0"/>
              <a:t>®</a:t>
            </a:r>
            <a:r>
              <a:rPr lang="en-CA" dirty="0"/>
              <a:t> transfer device*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0C2C0-F840-0F4C-8B08-D66587F07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0" y="6450446"/>
            <a:ext cx="9353159" cy="273600"/>
          </a:xfrm>
        </p:spPr>
        <p:txBody>
          <a:bodyPr/>
          <a:lstStyle/>
          <a:p>
            <a:r>
              <a:rPr lang="en-CA" b="1" dirty="0">
                <a:solidFill>
                  <a:srgbClr val="404040"/>
                </a:solidFill>
              </a:rPr>
              <a:t>1.</a:t>
            </a:r>
            <a:r>
              <a:rPr lang="en-CA" dirty="0">
                <a:solidFill>
                  <a:srgbClr val="404040"/>
                </a:solidFill>
              </a:rPr>
              <a:t> </a:t>
            </a:r>
            <a:r>
              <a:rPr lang="en-CA" dirty="0" err="1">
                <a:solidFill>
                  <a:srgbClr val="404040"/>
                </a:solidFill>
              </a:rPr>
              <a:t>Fibryga</a:t>
            </a:r>
            <a:r>
              <a:rPr lang="en-CA" baseline="30000" dirty="0">
                <a:solidFill>
                  <a:srgbClr val="404040"/>
                </a:solidFill>
              </a:rPr>
              <a:t>®</a:t>
            </a:r>
            <a:r>
              <a:rPr lang="en-CA" dirty="0">
                <a:solidFill>
                  <a:srgbClr val="404040"/>
                </a:solidFill>
              </a:rPr>
              <a:t> Product Monograph. </a:t>
            </a:r>
            <a:r>
              <a:rPr lang="en-CA" dirty="0" err="1">
                <a:solidFill>
                  <a:srgbClr val="404040"/>
                </a:solidFill>
              </a:rPr>
              <a:t>Octapharma</a:t>
            </a:r>
            <a:r>
              <a:rPr lang="en-CA" dirty="0">
                <a:solidFill>
                  <a:srgbClr val="404040"/>
                </a:solidFill>
              </a:rPr>
              <a:t> Canada Inc. July 16, 2020.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9457847-86AA-1744-AA00-DFFDD80AC5AE}"/>
              </a:ext>
            </a:extLst>
          </p:cNvPr>
          <p:cNvSpPr txBox="1">
            <a:spLocks/>
          </p:cNvSpPr>
          <p:nvPr/>
        </p:nvSpPr>
        <p:spPr>
          <a:xfrm>
            <a:off x="455617" y="3790148"/>
            <a:ext cx="5276753" cy="2029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Font typeface="Arial"/>
              <a:buNone/>
              <a:defRPr sz="2200" b="1" kern="1200" spc="-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3538" indent="-31115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41388" indent="-231775" algn="l" defTabSz="914400" rtl="0" eaLnBrk="1" latinLnBrk="0" hangingPunct="1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Font typeface="Wingdings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62100" indent="-2301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None/>
            </a:pPr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4BCDFD-ED73-4554-8CDE-532874B835CD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BDB8B98-1937-4B95-A243-8EE88C800B98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Graphic 17">
              <a:hlinkClick r:id="rId3" action="ppaction://hlinksldjump"/>
              <a:extLst>
                <a:ext uri="{FF2B5EF4-FFF2-40B4-BE49-F238E27FC236}">
                  <a16:creationId xmlns:a16="http://schemas.microsoft.com/office/drawing/2014/main" id="{6139FE61-3359-4E55-8169-23258487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CA71734-1FA4-3847-BA0E-68C04126D39D}"/>
              </a:ext>
            </a:extLst>
          </p:cNvPr>
          <p:cNvSpPr/>
          <p:nvPr/>
        </p:nvSpPr>
        <p:spPr>
          <a:xfrm>
            <a:off x="334435" y="6088537"/>
            <a:ext cx="9039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Under ideal conditions with a trained professional.</a:t>
            </a:r>
            <a:endParaRPr lang="en-CA" sz="7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indent="-123825"/>
            <a:r>
              <a:rPr lang="en-CA" sz="7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† During the management of uncontrolled severe bleeding in the course of surgical interventions for patients with acquired fibrinogen deficiency.</a:t>
            </a:r>
            <a:endParaRPr lang="en-CA" sz="7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9BD9-A430-D043-8B3D-5D3F4AF8FBCA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D693059-0875-A442-B187-27ABA4D8D217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26039A6-BA00-1341-94F0-4E0687FC812C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23" name="Freeform: Shape 6">
                <a:extLst>
                  <a:ext uri="{FF2B5EF4-FFF2-40B4-BE49-F238E27FC236}">
                    <a16:creationId xmlns:a16="http://schemas.microsoft.com/office/drawing/2014/main" id="{67FA8FE0-97D6-E847-ABD2-92E69FCB20D7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7">
                <a:extLst>
                  <a:ext uri="{FF2B5EF4-FFF2-40B4-BE49-F238E27FC236}">
                    <a16:creationId xmlns:a16="http://schemas.microsoft.com/office/drawing/2014/main" id="{D6FEAB38-FE41-1E4A-B71B-9E09C1DF784D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8">
                <a:extLst>
                  <a:ext uri="{FF2B5EF4-FFF2-40B4-BE49-F238E27FC236}">
                    <a16:creationId xmlns:a16="http://schemas.microsoft.com/office/drawing/2014/main" id="{5461DDEF-F5F3-5E45-A612-ED7370E313F4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9">
                <a:extLst>
                  <a:ext uri="{FF2B5EF4-FFF2-40B4-BE49-F238E27FC236}">
                    <a16:creationId xmlns:a16="http://schemas.microsoft.com/office/drawing/2014/main" id="{20D23E94-B794-ED44-A938-2DA21BDBA1B5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10">
                <a:extLst>
                  <a:ext uri="{FF2B5EF4-FFF2-40B4-BE49-F238E27FC236}">
                    <a16:creationId xmlns:a16="http://schemas.microsoft.com/office/drawing/2014/main" id="{C1ED66D5-B348-5441-82E3-EC8BB89976F3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DA419AC2-0972-4048-8CD3-0CF6F94D93F1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12">
                <a:extLst>
                  <a:ext uri="{FF2B5EF4-FFF2-40B4-BE49-F238E27FC236}">
                    <a16:creationId xmlns:a16="http://schemas.microsoft.com/office/drawing/2014/main" id="{492A9AE0-1805-7146-A8A9-5B32DF41A63A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13">
                <a:extLst>
                  <a:ext uri="{FF2B5EF4-FFF2-40B4-BE49-F238E27FC236}">
                    <a16:creationId xmlns:a16="http://schemas.microsoft.com/office/drawing/2014/main" id="{A37BF3A0-2711-1A4D-B93F-DBA54B804C60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3244C49-CB9D-CD42-A6CE-4FC8021EF003}"/>
              </a:ext>
            </a:extLst>
          </p:cNvPr>
          <p:cNvSpPr/>
          <p:nvPr/>
        </p:nvSpPr>
        <p:spPr>
          <a:xfrm>
            <a:off x="5937951" y="2802678"/>
            <a:ext cx="63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F7B5FD-04C6-F945-BAEE-EBE2CB10C339}"/>
              </a:ext>
            </a:extLst>
          </p:cNvPr>
          <p:cNvSpPr/>
          <p:nvPr/>
        </p:nvSpPr>
        <p:spPr>
          <a:xfrm>
            <a:off x="9051238" y="2799345"/>
            <a:ext cx="110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NOT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713A68-39E4-194E-A2F1-6D74F233D0D3}"/>
              </a:ext>
            </a:extLst>
          </p:cNvPr>
          <p:cNvSpPr/>
          <p:nvPr/>
        </p:nvSpPr>
        <p:spPr>
          <a:xfrm>
            <a:off x="5888998" y="3627518"/>
            <a:ext cx="2031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A2306D"/>
                </a:solidFill>
              </a:rPr>
              <a:t>Use intravenous only. </a:t>
            </a:r>
            <a:endParaRPr lang="en-CA" sz="2000" dirty="0">
              <a:solidFill>
                <a:srgbClr val="A2306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AF18D4-1C5C-0E44-9F4C-F03BF1592234}"/>
              </a:ext>
            </a:extLst>
          </p:cNvPr>
          <p:cNvSpPr/>
          <p:nvPr/>
        </p:nvSpPr>
        <p:spPr>
          <a:xfrm>
            <a:off x="5935430" y="4263308"/>
            <a:ext cx="2029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A2306D"/>
                </a:solidFill>
              </a:rPr>
              <a:t>Use a separate intravenous line. </a:t>
            </a:r>
            <a:endParaRPr lang="en-CA" sz="2000" dirty="0">
              <a:solidFill>
                <a:srgbClr val="A2306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B9FB726-C583-6149-8387-4D8630F37222}"/>
              </a:ext>
            </a:extLst>
          </p:cNvPr>
          <p:cNvSpPr/>
          <p:nvPr/>
        </p:nvSpPr>
        <p:spPr>
          <a:xfrm>
            <a:off x="9013730" y="3509568"/>
            <a:ext cx="209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</a:rPr>
              <a:t>Use solutions that are cloudy or have deposits</a:t>
            </a:r>
            <a:endParaRPr lang="en-CA" sz="20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C50295-A9A3-C343-9F66-31A88B4EC410}"/>
              </a:ext>
            </a:extLst>
          </p:cNvPr>
          <p:cNvSpPr/>
          <p:nvPr/>
        </p:nvSpPr>
        <p:spPr>
          <a:xfrm>
            <a:off x="9039334" y="4276293"/>
            <a:ext cx="180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</a:rPr>
              <a:t>Mix with other medicinal products. </a:t>
            </a:r>
            <a:endParaRPr lang="en-CA" sz="20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lide Number Placeholder 16">
            <a:extLst>
              <a:ext uri="{FF2B5EF4-FFF2-40B4-BE49-F238E27FC236}">
                <a16:creationId xmlns:a16="http://schemas.microsoft.com/office/drawing/2014/main" id="{E9C62AAD-B5B9-584D-B4EB-9BC3B9F39853}"/>
              </a:ext>
            </a:extLst>
          </p:cNvPr>
          <p:cNvSpPr txBox="1">
            <a:spLocks/>
          </p:cNvSpPr>
          <p:nvPr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549069-4B91-6B41-95E2-A7B6CFFC0FA0}" type="slidenum">
              <a:rPr lang="en-US" sz="1200" smtClean="0">
                <a:solidFill>
                  <a:schemeClr val="bg1"/>
                </a:solidFill>
              </a:rPr>
              <a:pPr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1CFBE14-C8DC-4C43-898F-FE13A164F5B2}"/>
              </a:ext>
            </a:extLst>
          </p:cNvPr>
          <p:cNvCxnSpPr>
            <a:cxnSpLocks/>
          </p:cNvCxnSpPr>
          <p:nvPr/>
        </p:nvCxnSpPr>
        <p:spPr>
          <a:xfrm>
            <a:off x="5324650" y="4175481"/>
            <a:ext cx="2648262" cy="0"/>
          </a:xfrm>
          <a:prstGeom prst="line">
            <a:avLst/>
          </a:prstGeom>
          <a:ln w="19050">
            <a:solidFill>
              <a:srgbClr val="A2306D">
                <a:alpha val="1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9F39741-4BAE-DB4B-BEC6-9A2418AB29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26624" y="3603234"/>
            <a:ext cx="448708" cy="448708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C7F8494C-A23C-1542-A0BE-2DAEB455E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207" y="2789597"/>
            <a:ext cx="405488" cy="40548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A4752B2-5F58-2046-9A15-A9708E10E8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57480" y="4330155"/>
            <a:ext cx="398336" cy="398336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C90EB4D-9808-3E44-8DF9-BA6153912E3E}"/>
              </a:ext>
            </a:extLst>
          </p:cNvPr>
          <p:cNvCxnSpPr>
            <a:cxnSpLocks/>
          </p:cNvCxnSpPr>
          <p:nvPr/>
        </p:nvCxnSpPr>
        <p:spPr>
          <a:xfrm>
            <a:off x="5324650" y="3432253"/>
            <a:ext cx="2648262" cy="0"/>
          </a:xfrm>
          <a:prstGeom prst="line">
            <a:avLst/>
          </a:prstGeom>
          <a:ln w="19050">
            <a:solidFill>
              <a:srgbClr val="A2306D">
                <a:alpha val="1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A7C3BFE-6A55-A34A-92FD-67FECF3CA163}"/>
              </a:ext>
            </a:extLst>
          </p:cNvPr>
          <p:cNvCxnSpPr>
            <a:cxnSpLocks/>
          </p:cNvCxnSpPr>
          <p:nvPr/>
        </p:nvCxnSpPr>
        <p:spPr>
          <a:xfrm>
            <a:off x="8507560" y="4188885"/>
            <a:ext cx="2398651" cy="0"/>
          </a:xfrm>
          <a:prstGeom prst="line">
            <a:avLst/>
          </a:prstGeom>
          <a:ln w="19050">
            <a:solidFill>
              <a:schemeClr val="tx2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9907A8-075A-AE47-9BF1-F32E343B264C}"/>
              </a:ext>
            </a:extLst>
          </p:cNvPr>
          <p:cNvCxnSpPr>
            <a:cxnSpLocks/>
          </p:cNvCxnSpPr>
          <p:nvPr/>
        </p:nvCxnSpPr>
        <p:spPr>
          <a:xfrm>
            <a:off x="8507560" y="3432253"/>
            <a:ext cx="2398651" cy="0"/>
          </a:xfrm>
          <a:prstGeom prst="line">
            <a:avLst/>
          </a:prstGeom>
          <a:ln w="19050">
            <a:solidFill>
              <a:schemeClr val="tx2">
                <a:lumMod val="50000"/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FA671956-E891-AD4B-84F4-B95EDA69D75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572891" y="2789597"/>
            <a:ext cx="405488" cy="40548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8540F28-2893-234B-BAE8-230C500409D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538443" y="3575154"/>
            <a:ext cx="427823" cy="42782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F11F5B5-BCE2-1D4C-A0E3-28175CC9A79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538443" y="4326635"/>
            <a:ext cx="398336" cy="398336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7C943F2-C87D-3B42-9AAB-4A0A071BAAC9}"/>
              </a:ext>
            </a:extLst>
          </p:cNvPr>
          <p:cNvSpPr/>
          <p:nvPr/>
        </p:nvSpPr>
        <p:spPr>
          <a:xfrm>
            <a:off x="500621" y="356553"/>
            <a:ext cx="4851667" cy="579140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D468C-9B16-EA41-AB42-C360BFDF009C}"/>
              </a:ext>
            </a:extLst>
          </p:cNvPr>
          <p:cNvSpPr txBox="1">
            <a:spLocks/>
          </p:cNvSpPr>
          <p:nvPr/>
        </p:nvSpPr>
        <p:spPr>
          <a:xfrm>
            <a:off x="710900" y="367147"/>
            <a:ext cx="4641388" cy="40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err="1"/>
              <a:t>Fibryga</a:t>
            </a:r>
            <a:r>
              <a:rPr lang="en-CA" baseline="30000" dirty="0"/>
              <a:t>®</a:t>
            </a:r>
            <a:r>
              <a:rPr lang="en-CA" dirty="0"/>
              <a:t>: Fast reconstitution and infusion</a:t>
            </a:r>
            <a:r>
              <a:rPr lang="en-CA" baseline="30000" dirty="0"/>
              <a:t>1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BC6E7C6-9C25-C348-AD36-03E342E344D1}"/>
              </a:ext>
            </a:extLst>
          </p:cNvPr>
          <p:cNvSpPr/>
          <p:nvPr/>
        </p:nvSpPr>
        <p:spPr>
          <a:xfrm>
            <a:off x="471254" y="2499074"/>
            <a:ext cx="3706628" cy="2536652"/>
          </a:xfrm>
          <a:prstGeom prst="roundRect">
            <a:avLst>
              <a:gd name="adj" fmla="val 8068"/>
            </a:avLst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E851B2-9438-3B4D-8BD5-F9E3C686041D}"/>
              </a:ext>
            </a:extLst>
          </p:cNvPr>
          <p:cNvCxnSpPr>
            <a:cxnSpLocks/>
          </p:cNvCxnSpPr>
          <p:nvPr/>
        </p:nvCxnSpPr>
        <p:spPr>
          <a:xfrm>
            <a:off x="3957066" y="3790148"/>
            <a:ext cx="66405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557F3421-0996-0145-BCCD-398F642B9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4070" y="4081538"/>
            <a:ext cx="2360996" cy="933149"/>
          </a:xfrm>
        </p:spPr>
        <p:txBody>
          <a:bodyPr>
            <a:noAutofit/>
          </a:bodyPr>
          <a:lstStyle/>
          <a:p>
            <a:r>
              <a:rPr lang="en-CA" sz="1600" dirty="0"/>
              <a:t>Infuse at 20 mL/min to deliver the full 4 g dose in only 10 minutes</a:t>
            </a:r>
            <a:r>
              <a:rPr lang="en-CA" sz="1600" baseline="30000" dirty="0"/>
              <a:t>†</a:t>
            </a:r>
            <a:endParaRPr lang="en-CA" sz="16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B7748F6-61DE-5644-BD8E-058B9532228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84277" y="2280930"/>
            <a:ext cx="1832705" cy="183270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CB6CF39-9CC1-9C49-AD39-FAC6E9D44C17}"/>
              </a:ext>
            </a:extLst>
          </p:cNvPr>
          <p:cNvCxnSpPr>
            <a:cxnSpLocks/>
          </p:cNvCxnSpPr>
          <p:nvPr/>
        </p:nvCxnSpPr>
        <p:spPr>
          <a:xfrm>
            <a:off x="955660" y="3889453"/>
            <a:ext cx="2648262" cy="0"/>
          </a:xfrm>
          <a:prstGeom prst="line">
            <a:avLst/>
          </a:prstGeom>
          <a:ln w="19050">
            <a:solidFill>
              <a:srgbClr val="A2306D">
                <a:alpha val="1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4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4BB33BA-0DFC-7441-9D74-0F6C13E7E238}"/>
              </a:ext>
            </a:extLst>
          </p:cNvPr>
          <p:cNvSpPr/>
          <p:nvPr/>
        </p:nvSpPr>
        <p:spPr>
          <a:xfrm>
            <a:off x="474056" y="2222156"/>
            <a:ext cx="6644599" cy="2818765"/>
          </a:xfrm>
          <a:prstGeom prst="roundRect">
            <a:avLst>
              <a:gd name="adj" fmla="val 8068"/>
            </a:avLst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196B32A-9A90-5749-BB89-96D4F3ECD122}"/>
              </a:ext>
            </a:extLst>
          </p:cNvPr>
          <p:cNvGrpSpPr/>
          <p:nvPr/>
        </p:nvGrpSpPr>
        <p:grpSpPr>
          <a:xfrm>
            <a:off x="8739529" y="2120921"/>
            <a:ext cx="1372652" cy="1372652"/>
            <a:chOff x="770388" y="1774844"/>
            <a:chExt cx="1137102" cy="11371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D54DB0A-FD0A-FB4D-ADF0-81E09413E58A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A4338DF-E32D-1E41-9D00-C4C9EEAC395E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C075E-7AD5-C544-9496-34AF1F62E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0" y="6475625"/>
            <a:ext cx="7076647" cy="273600"/>
          </a:xfrm>
        </p:spPr>
        <p:txBody>
          <a:bodyPr/>
          <a:lstStyle/>
          <a:p>
            <a:r>
              <a:rPr lang="en-CA" b="1" dirty="0">
                <a:solidFill>
                  <a:srgbClr val="404040"/>
                </a:solidFill>
              </a:rPr>
              <a:t>1.</a:t>
            </a:r>
            <a:r>
              <a:rPr lang="en-CA" dirty="0">
                <a:solidFill>
                  <a:srgbClr val="404040"/>
                </a:solidFill>
              </a:rPr>
              <a:t> </a:t>
            </a:r>
            <a:r>
              <a:rPr lang="en-CA" dirty="0" err="1">
                <a:solidFill>
                  <a:srgbClr val="404040"/>
                </a:solidFill>
              </a:rPr>
              <a:t>Fibryga</a:t>
            </a:r>
            <a:r>
              <a:rPr lang="en-CA" baseline="30000" dirty="0">
                <a:solidFill>
                  <a:srgbClr val="404040"/>
                </a:solidFill>
              </a:rPr>
              <a:t>®</a:t>
            </a:r>
            <a:r>
              <a:rPr lang="en-CA" dirty="0">
                <a:solidFill>
                  <a:srgbClr val="404040"/>
                </a:solidFill>
              </a:rPr>
              <a:t> Product Monograph. </a:t>
            </a:r>
            <a:r>
              <a:rPr lang="en-CA" dirty="0" err="1">
                <a:solidFill>
                  <a:srgbClr val="404040"/>
                </a:solidFill>
              </a:rPr>
              <a:t>Octapharma</a:t>
            </a:r>
            <a:r>
              <a:rPr lang="en-CA" dirty="0">
                <a:solidFill>
                  <a:srgbClr val="404040"/>
                </a:solidFill>
              </a:rPr>
              <a:t> Canada Inc. July 16, 2020.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3623BC-76BA-1844-97FD-ACCBC0EB96F3}"/>
              </a:ext>
            </a:extLst>
          </p:cNvPr>
          <p:cNvSpPr/>
          <p:nvPr/>
        </p:nvSpPr>
        <p:spPr>
          <a:xfrm>
            <a:off x="0" y="6776357"/>
            <a:ext cx="12192000" cy="81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368350-4CDA-4975-AB02-44B324A5B73C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2C3AF8-DC3B-4ABD-94DE-9947A7EBA8C4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pic>
          <p:nvPicPr>
            <p:cNvPr id="49" name="Graphic 48">
              <a:hlinkClick r:id="rId3" action="ppaction://hlinksldjump"/>
              <a:extLst>
                <a:ext uri="{FF2B5EF4-FFF2-40B4-BE49-F238E27FC236}">
                  <a16:creationId xmlns:a16="http://schemas.microsoft.com/office/drawing/2014/main" id="{EA94D240-1DEA-462A-9D54-B1DC327C0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855D9CD-CE81-FD46-8630-1FFADB762B25}"/>
              </a:ext>
            </a:extLst>
          </p:cNvPr>
          <p:cNvSpPr/>
          <p:nvPr/>
        </p:nvSpPr>
        <p:spPr>
          <a:xfrm>
            <a:off x="353567" y="6124845"/>
            <a:ext cx="7846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-136525"/>
            <a:r>
              <a:rPr lang="en-CA" sz="10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*Or equivalent values generated by other </a:t>
            </a:r>
            <a:r>
              <a:rPr lang="en-CA" sz="10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thromboelastometry</a:t>
            </a:r>
            <a:r>
              <a:rPr lang="en-CA" sz="10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CA" sz="10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thromboelastography</a:t>
            </a:r>
            <a:r>
              <a:rPr lang="en-CA" sz="10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methods.</a:t>
            </a:r>
            <a:endParaRPr lang="en-CA" sz="10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Subtitle 1">
            <a:extLst>
              <a:ext uri="{FF2B5EF4-FFF2-40B4-BE49-F238E27FC236}">
                <a16:creationId xmlns:a16="http://schemas.microsoft.com/office/drawing/2014/main" id="{59A0B5DC-15D5-6846-AC9F-0EA2F4732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08" y="1031932"/>
            <a:ext cx="11465370" cy="554575"/>
          </a:xfrm>
        </p:spPr>
        <p:txBody>
          <a:bodyPr/>
          <a:lstStyle/>
          <a:p>
            <a:r>
              <a:rPr lang="en-CA" dirty="0">
                <a:solidFill>
                  <a:srgbClr val="404040"/>
                </a:solidFill>
              </a:rPr>
              <a:t>in AFD</a:t>
            </a:r>
            <a:r>
              <a:rPr lang="en-CA" baseline="30000" dirty="0">
                <a:solidFill>
                  <a:srgbClr val="404040"/>
                </a:solidFill>
              </a:rPr>
              <a:t>1</a:t>
            </a:r>
            <a:endParaRPr lang="en-US" baseline="30000" dirty="0">
              <a:solidFill>
                <a:srgbClr val="40404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25EF85-72B3-464D-B60C-F37519D20977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D8B05CF-79D2-7A4E-B503-856A5D1869E5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41573A-5F43-264B-BCB6-B494C3B62EA1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23" name="Freeform: Shape 6">
                <a:extLst>
                  <a:ext uri="{FF2B5EF4-FFF2-40B4-BE49-F238E27FC236}">
                    <a16:creationId xmlns:a16="http://schemas.microsoft.com/office/drawing/2014/main" id="{16373306-64C3-9C41-A38B-D59AA371C3C2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7">
                <a:extLst>
                  <a:ext uri="{FF2B5EF4-FFF2-40B4-BE49-F238E27FC236}">
                    <a16:creationId xmlns:a16="http://schemas.microsoft.com/office/drawing/2014/main" id="{E11405F0-9E15-254E-A443-94909DA1CE5F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8">
                <a:extLst>
                  <a:ext uri="{FF2B5EF4-FFF2-40B4-BE49-F238E27FC236}">
                    <a16:creationId xmlns:a16="http://schemas.microsoft.com/office/drawing/2014/main" id="{906A8BC0-9668-AC42-9F66-D9328197E5A1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9">
                <a:extLst>
                  <a:ext uri="{FF2B5EF4-FFF2-40B4-BE49-F238E27FC236}">
                    <a16:creationId xmlns:a16="http://schemas.microsoft.com/office/drawing/2014/main" id="{DFAD1E99-F135-A64A-BA55-385053B85682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10">
                <a:extLst>
                  <a:ext uri="{FF2B5EF4-FFF2-40B4-BE49-F238E27FC236}">
                    <a16:creationId xmlns:a16="http://schemas.microsoft.com/office/drawing/2014/main" id="{83E9469D-0589-4B4B-AC6E-248E16BDA920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11">
                <a:extLst>
                  <a:ext uri="{FF2B5EF4-FFF2-40B4-BE49-F238E27FC236}">
                    <a16:creationId xmlns:a16="http://schemas.microsoft.com/office/drawing/2014/main" id="{E8D323B3-6E9E-5A43-926F-AB11399ADF0F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12">
                <a:extLst>
                  <a:ext uri="{FF2B5EF4-FFF2-40B4-BE49-F238E27FC236}">
                    <a16:creationId xmlns:a16="http://schemas.microsoft.com/office/drawing/2014/main" id="{608DB236-81A5-7243-8972-DF26333DF1D6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13">
                <a:extLst>
                  <a:ext uri="{FF2B5EF4-FFF2-40B4-BE49-F238E27FC236}">
                    <a16:creationId xmlns:a16="http://schemas.microsoft.com/office/drawing/2014/main" id="{5E8CB8E8-5384-0542-BBE3-5314F60CA622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5D1B01-1D23-0C43-8FD9-223F2798B86A}"/>
              </a:ext>
            </a:extLst>
          </p:cNvPr>
          <p:cNvGrpSpPr/>
          <p:nvPr/>
        </p:nvGrpSpPr>
        <p:grpSpPr>
          <a:xfrm>
            <a:off x="474055" y="2343733"/>
            <a:ext cx="6644599" cy="2697188"/>
            <a:chOff x="473516" y="2143297"/>
            <a:chExt cx="6644599" cy="269718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E2BDF32-2C72-A447-9F70-5179F9149CAF}"/>
                </a:ext>
              </a:extLst>
            </p:cNvPr>
            <p:cNvSpPr/>
            <p:nvPr/>
          </p:nvSpPr>
          <p:spPr>
            <a:xfrm>
              <a:off x="473516" y="4188577"/>
              <a:ext cx="6644599" cy="65190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CF4561-9126-6045-96E7-6AC47315A2B2}"/>
                </a:ext>
              </a:extLst>
            </p:cNvPr>
            <p:cNvSpPr/>
            <p:nvPr/>
          </p:nvSpPr>
          <p:spPr>
            <a:xfrm>
              <a:off x="672858" y="2385607"/>
              <a:ext cx="1689243" cy="361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CA" sz="2000" b="1" dirty="0">
                  <a:solidFill>
                    <a:srgbClr val="A2306D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Initial Dose</a:t>
              </a:r>
              <a:endParaRPr lang="en-CA" sz="2000" dirty="0">
                <a:solidFill>
                  <a:srgbClr val="A2306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B13FFC6-835E-5446-BD24-E853D87534EF}"/>
                </a:ext>
              </a:extLst>
            </p:cNvPr>
            <p:cNvSpPr/>
            <p:nvPr/>
          </p:nvSpPr>
          <p:spPr>
            <a:xfrm>
              <a:off x="3780143" y="2342390"/>
              <a:ext cx="2298815" cy="361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CA" sz="2000" b="1" dirty="0">
                  <a:solidFill>
                    <a:srgbClr val="A2306D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Additional Doses</a:t>
              </a:r>
              <a:endParaRPr lang="en-CA" sz="2000" dirty="0">
                <a:solidFill>
                  <a:srgbClr val="A2306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60F85B-8C92-4E48-8B7A-1C12A233C3A2}"/>
                </a:ext>
              </a:extLst>
            </p:cNvPr>
            <p:cNvSpPr/>
            <p:nvPr/>
          </p:nvSpPr>
          <p:spPr>
            <a:xfrm>
              <a:off x="582132" y="4266492"/>
              <a:ext cx="64273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Infusion speed</a:t>
              </a:r>
              <a:r>
                <a:rPr lang="en-CA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CA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20 mL/min (max)</a:t>
              </a:r>
              <a:r>
                <a:rPr lang="en-CA" sz="2400" dirty="0">
                  <a:solidFill>
                    <a:schemeClr val="bg1"/>
                  </a:solidFill>
                </a:rPr>
                <a:t>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3C7A9D1-906F-604C-AAC3-61913A221D85}"/>
                </a:ext>
              </a:extLst>
            </p:cNvPr>
            <p:cNvSpPr/>
            <p:nvPr/>
          </p:nvSpPr>
          <p:spPr>
            <a:xfrm>
              <a:off x="4760888" y="2787076"/>
              <a:ext cx="22083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As needed when plasma </a:t>
              </a:r>
              <a:r>
                <a:rPr lang="en-CA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Fibrinogen </a:t>
              </a:r>
            </a:p>
            <a:p>
              <a:r>
                <a:rPr lang="en-CA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&lt;200 mg/dL or </a:t>
              </a:r>
              <a:r>
                <a:rPr lang="en-CA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FIBTEM A10 &lt;10mm*</a:t>
              </a:r>
              <a:endParaRPr lang="en-C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 descr="A close up of a bottle&#10;&#10;Description automatically generated">
              <a:extLst>
                <a:ext uri="{FF2B5EF4-FFF2-40B4-BE49-F238E27FC236}">
                  <a16:creationId xmlns:a16="http://schemas.microsoft.com/office/drawing/2014/main" id="{DCF94402-2845-5D47-B160-3B5C2A115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6126" y="2143297"/>
              <a:ext cx="1069839" cy="2045280"/>
            </a:xfrm>
            <a:prstGeom prst="rect">
              <a:avLst/>
            </a:prstGeom>
          </p:spPr>
        </p:pic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249E975F-3C98-0849-840D-A70831D2999B}"/>
                </a:ext>
              </a:extLst>
            </p:cNvPr>
            <p:cNvSpPr/>
            <p:nvPr/>
          </p:nvSpPr>
          <p:spPr>
            <a:xfrm>
              <a:off x="722115" y="2816193"/>
              <a:ext cx="872731" cy="54302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EA90DE-3B24-8441-B367-527A710B7F7C}"/>
                </a:ext>
              </a:extLst>
            </p:cNvPr>
            <p:cNvSpPr/>
            <p:nvPr/>
          </p:nvSpPr>
          <p:spPr>
            <a:xfrm>
              <a:off x="868054" y="2838992"/>
              <a:ext cx="6351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2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4g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0D32FD6-B81F-934E-96EA-9F2300BF447E}"/>
                </a:ext>
              </a:extLst>
            </p:cNvPr>
            <p:cNvSpPr/>
            <p:nvPr/>
          </p:nvSpPr>
          <p:spPr>
            <a:xfrm>
              <a:off x="3847467" y="2772938"/>
              <a:ext cx="876052" cy="53965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47A4E8B-41A7-1E41-8D55-519964A29896}"/>
                </a:ext>
              </a:extLst>
            </p:cNvPr>
            <p:cNvSpPr/>
            <p:nvPr/>
          </p:nvSpPr>
          <p:spPr>
            <a:xfrm>
              <a:off x="4006444" y="2800334"/>
              <a:ext cx="6351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2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4g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147E89-B638-9D40-B5B0-13E3849C6A74}"/>
              </a:ext>
            </a:extLst>
          </p:cNvPr>
          <p:cNvSpPr/>
          <p:nvPr/>
        </p:nvSpPr>
        <p:spPr>
          <a:xfrm>
            <a:off x="7801600" y="3711594"/>
            <a:ext cx="35336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rgbClr val="595959"/>
                </a:solidFill>
              </a:rPr>
              <a:t>Monitor the patient’s plasma fibrinogen level or the clot firmness of the fibrin-based clot during treatment with </a:t>
            </a:r>
            <a:r>
              <a:rPr lang="en-CA" sz="1600" dirty="0" err="1">
                <a:solidFill>
                  <a:srgbClr val="595959"/>
                </a:solidFill>
              </a:rPr>
              <a:t>Fibryga</a:t>
            </a:r>
            <a:r>
              <a:rPr lang="en-CA" sz="1600" baseline="30000" dirty="0">
                <a:solidFill>
                  <a:srgbClr val="595959"/>
                </a:solidFill>
              </a:rPr>
              <a:t>®</a:t>
            </a:r>
            <a:endParaRPr lang="en-CA" sz="1600" dirty="0">
              <a:solidFill>
                <a:srgbClr val="595959"/>
              </a:solidFill>
            </a:endParaRPr>
          </a:p>
        </p:txBody>
      </p:sp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12BA75C3-BF7A-694F-B6D3-BC852460B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626" y="2377435"/>
            <a:ext cx="877437" cy="87743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CEF8204-7B61-BB43-8E9C-98428155727A}"/>
              </a:ext>
            </a:extLst>
          </p:cNvPr>
          <p:cNvSpPr/>
          <p:nvPr/>
        </p:nvSpPr>
        <p:spPr>
          <a:xfrm>
            <a:off x="424801" y="356553"/>
            <a:ext cx="2160744" cy="579140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B3247707-1213-B54B-BB88-A74AC8FE314A}"/>
              </a:ext>
            </a:extLst>
          </p:cNvPr>
          <p:cNvSpPr txBox="1">
            <a:spLocks/>
          </p:cNvSpPr>
          <p:nvPr/>
        </p:nvSpPr>
        <p:spPr>
          <a:xfrm>
            <a:off x="632605" y="406390"/>
            <a:ext cx="1952940" cy="40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Dosing </a:t>
            </a:r>
            <a:r>
              <a:rPr lang="en-CA" dirty="0" err="1"/>
              <a:t>Fibryga</a:t>
            </a:r>
            <a:r>
              <a:rPr lang="en-CA" baseline="30000" dirty="0"/>
              <a:t>®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F00DC8-7A5D-7A45-8FE4-F086D72A86F5}"/>
              </a:ext>
            </a:extLst>
          </p:cNvPr>
          <p:cNvCxnSpPr>
            <a:cxnSpLocks/>
          </p:cNvCxnSpPr>
          <p:nvPr/>
        </p:nvCxnSpPr>
        <p:spPr>
          <a:xfrm>
            <a:off x="7010037" y="3448289"/>
            <a:ext cx="66405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D5AE38-4564-3A43-898F-BFFE586351D2}"/>
              </a:ext>
            </a:extLst>
          </p:cNvPr>
          <p:cNvCxnSpPr>
            <a:cxnSpLocks/>
          </p:cNvCxnSpPr>
          <p:nvPr/>
        </p:nvCxnSpPr>
        <p:spPr>
          <a:xfrm>
            <a:off x="3310700" y="2587120"/>
            <a:ext cx="0" cy="147761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1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32D0AB-5B54-EC4E-9363-BE83F80F6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68" y="1020012"/>
            <a:ext cx="11465370" cy="554575"/>
          </a:xfrm>
        </p:spPr>
        <p:txBody>
          <a:bodyPr/>
          <a:lstStyle/>
          <a:p>
            <a:r>
              <a:rPr lang="en-CA" dirty="0">
                <a:solidFill>
                  <a:srgbClr val="404040"/>
                </a:solidFill>
              </a:rPr>
              <a:t>Recommended target plasma fibrinogen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CD14C-F711-5F4E-89AA-F7DC40A88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220" y="6352547"/>
            <a:ext cx="9353159" cy="273600"/>
          </a:xfrm>
        </p:spPr>
        <p:txBody>
          <a:bodyPr/>
          <a:lstStyle/>
          <a:p>
            <a:r>
              <a:rPr lang="en-CA" b="1" dirty="0">
                <a:solidFill>
                  <a:srgbClr val="404040"/>
                </a:solidFill>
              </a:rPr>
              <a:t>1.</a:t>
            </a:r>
            <a:r>
              <a:rPr lang="en-CA" dirty="0">
                <a:solidFill>
                  <a:srgbClr val="404040"/>
                </a:solidFill>
              </a:rPr>
              <a:t> </a:t>
            </a:r>
            <a:r>
              <a:rPr lang="en-CA" dirty="0" err="1">
                <a:solidFill>
                  <a:srgbClr val="404040"/>
                </a:solidFill>
              </a:rPr>
              <a:t>Fibryga</a:t>
            </a:r>
            <a:r>
              <a:rPr lang="en-CA" baseline="30000" dirty="0">
                <a:solidFill>
                  <a:srgbClr val="404040"/>
                </a:solidFill>
              </a:rPr>
              <a:t>®</a:t>
            </a:r>
            <a:r>
              <a:rPr lang="en-CA" dirty="0">
                <a:solidFill>
                  <a:srgbClr val="404040"/>
                </a:solidFill>
              </a:rPr>
              <a:t> Product Monograph. </a:t>
            </a:r>
            <a:r>
              <a:rPr lang="en-CA" dirty="0" err="1">
                <a:solidFill>
                  <a:srgbClr val="404040"/>
                </a:solidFill>
              </a:rPr>
              <a:t>Octapharma</a:t>
            </a:r>
            <a:r>
              <a:rPr lang="en-CA" dirty="0">
                <a:solidFill>
                  <a:srgbClr val="404040"/>
                </a:solidFill>
              </a:rPr>
              <a:t> Canada Inc. July 16, 2020 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A68C5-796A-864C-AD9B-E3F1AE8FE02E}"/>
              </a:ext>
            </a:extLst>
          </p:cNvPr>
          <p:cNvSpPr/>
          <p:nvPr/>
        </p:nvSpPr>
        <p:spPr>
          <a:xfrm>
            <a:off x="373062" y="1759261"/>
            <a:ext cx="5089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6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Minor bleeding or minor surgery: 100mg/dL</a:t>
            </a:r>
            <a:endParaRPr lang="en-CA" sz="16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775" lvl="0" indent="-231775"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6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Major bleeding or major surgery: 150 mg/dL</a:t>
            </a:r>
            <a:endParaRPr lang="en-CA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524CC-978C-F247-9645-299CBC0BFF72}"/>
              </a:ext>
            </a:extLst>
          </p:cNvPr>
          <p:cNvSpPr/>
          <p:nvPr/>
        </p:nvSpPr>
        <p:spPr>
          <a:xfrm>
            <a:off x="401531" y="2638354"/>
            <a:ext cx="3928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When baseline plasma fibrinogen is KNOWN</a:t>
            </a:r>
            <a:endParaRPr lang="en-CA" dirty="0">
              <a:solidFill>
                <a:srgbClr val="A2306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912D8-DB5C-FB44-AF66-2259D7C61073}"/>
              </a:ext>
            </a:extLst>
          </p:cNvPr>
          <p:cNvSpPr/>
          <p:nvPr/>
        </p:nvSpPr>
        <p:spPr>
          <a:xfrm>
            <a:off x="5245791" y="3063820"/>
            <a:ext cx="218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When baseline plasma fibrinogen is UNKNOWN</a:t>
            </a:r>
            <a:endParaRPr lang="en-CA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0C0EA5-4FDB-D14B-A23B-F673D2C3958E}"/>
              </a:ext>
            </a:extLst>
          </p:cNvPr>
          <p:cNvSpPr/>
          <p:nvPr/>
        </p:nvSpPr>
        <p:spPr>
          <a:xfrm>
            <a:off x="5252271" y="4062010"/>
            <a:ext cx="2705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60 mg/kg body weight</a:t>
            </a:r>
            <a:r>
              <a:rPr lang="en-CA" sz="1400" dirty="0">
                <a:solidFill>
                  <a:srgbClr val="404040"/>
                </a:solidFill>
              </a:rPr>
              <a:t> </a:t>
            </a:r>
            <a:endParaRPr lang="en-US" sz="1400" dirty="0">
              <a:solidFill>
                <a:srgbClr val="40404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1CB08E-CAF6-7E4E-90AF-C7C82A711F11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01172-F0CE-6140-BCCF-6B05E03260BF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B403A0-6ABA-C240-BCA8-4CAD21143902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18" name="Freeform: Shape 6">
                <a:extLst>
                  <a:ext uri="{FF2B5EF4-FFF2-40B4-BE49-F238E27FC236}">
                    <a16:creationId xmlns:a16="http://schemas.microsoft.com/office/drawing/2014/main" id="{81040D72-B197-EA4C-98CC-4C5697203210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7">
                <a:extLst>
                  <a:ext uri="{FF2B5EF4-FFF2-40B4-BE49-F238E27FC236}">
                    <a16:creationId xmlns:a16="http://schemas.microsoft.com/office/drawing/2014/main" id="{CC0712ED-7650-9948-B507-CC153C53DD6B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8">
                <a:extLst>
                  <a:ext uri="{FF2B5EF4-FFF2-40B4-BE49-F238E27FC236}">
                    <a16:creationId xmlns:a16="http://schemas.microsoft.com/office/drawing/2014/main" id="{9C693E89-57B6-4E43-9602-6FB4658609D5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9">
                <a:extLst>
                  <a:ext uri="{FF2B5EF4-FFF2-40B4-BE49-F238E27FC236}">
                    <a16:creationId xmlns:a16="http://schemas.microsoft.com/office/drawing/2014/main" id="{028DB6B6-05B3-004B-B68D-780C570E9361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10">
                <a:extLst>
                  <a:ext uri="{FF2B5EF4-FFF2-40B4-BE49-F238E27FC236}">
                    <a16:creationId xmlns:a16="http://schemas.microsoft.com/office/drawing/2014/main" id="{918B2201-2A62-734A-9304-9EEFBC482112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11">
                <a:extLst>
                  <a:ext uri="{FF2B5EF4-FFF2-40B4-BE49-F238E27FC236}">
                    <a16:creationId xmlns:a16="http://schemas.microsoft.com/office/drawing/2014/main" id="{A735E4EB-552E-5049-A3A4-A99607B78983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12">
                <a:extLst>
                  <a:ext uri="{FF2B5EF4-FFF2-40B4-BE49-F238E27FC236}">
                    <a16:creationId xmlns:a16="http://schemas.microsoft.com/office/drawing/2014/main" id="{C47F615A-3AB2-DF40-839D-48E9C460585A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13">
                <a:extLst>
                  <a:ext uri="{FF2B5EF4-FFF2-40B4-BE49-F238E27FC236}">
                    <a16:creationId xmlns:a16="http://schemas.microsoft.com/office/drawing/2014/main" id="{57C72AD5-00CE-BD4D-94C5-5C45F360EAA3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13F7E5B-C6AB-A542-BDED-4842121C22B5}"/>
              </a:ext>
            </a:extLst>
          </p:cNvPr>
          <p:cNvSpPr/>
          <p:nvPr/>
        </p:nvSpPr>
        <p:spPr>
          <a:xfrm>
            <a:off x="2570388" y="3396639"/>
            <a:ext cx="2612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</a:rPr>
              <a:t>[Target level (mg/dL) – Measured level (mg/dL)]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0F1904-4BCE-5B44-B77C-64890CF95092}"/>
              </a:ext>
            </a:extLst>
          </p:cNvPr>
          <p:cNvSpPr/>
          <p:nvPr/>
        </p:nvSpPr>
        <p:spPr>
          <a:xfrm>
            <a:off x="2599026" y="4281640"/>
            <a:ext cx="218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</a:rPr>
              <a:t>1.8 (mg/dL per mg/kg body weight)</a:t>
            </a:r>
            <a:endParaRPr lang="en-CA" sz="14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704E70-A953-B741-A2EB-F837F06B1E18}"/>
              </a:ext>
            </a:extLst>
          </p:cNvPr>
          <p:cNvCxnSpPr>
            <a:cxnSpLocks/>
          </p:cNvCxnSpPr>
          <p:nvPr/>
        </p:nvCxnSpPr>
        <p:spPr>
          <a:xfrm>
            <a:off x="2672139" y="4067833"/>
            <a:ext cx="1907321" cy="0"/>
          </a:xfrm>
          <a:prstGeom prst="line">
            <a:avLst/>
          </a:prstGeom>
          <a:ln w="31750">
            <a:solidFill>
              <a:srgbClr val="A23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76A8F02-6C9C-E74F-B608-AF72822E618E}"/>
              </a:ext>
            </a:extLst>
          </p:cNvPr>
          <p:cNvGrpSpPr/>
          <p:nvPr/>
        </p:nvGrpSpPr>
        <p:grpSpPr>
          <a:xfrm>
            <a:off x="2006863" y="3961099"/>
            <a:ext cx="409826" cy="423327"/>
            <a:chOff x="2380129" y="5499847"/>
            <a:chExt cx="1021977" cy="726141"/>
          </a:xfrm>
          <a:solidFill>
            <a:srgbClr val="595959">
              <a:alpha val="9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8C1A11-C569-9F4C-8E2F-7E1EA22CBBED}"/>
                </a:ext>
              </a:extLst>
            </p:cNvPr>
            <p:cNvSpPr/>
            <p:nvPr/>
          </p:nvSpPr>
          <p:spPr>
            <a:xfrm>
              <a:off x="2380129" y="5499847"/>
              <a:ext cx="1021977" cy="309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CD9C0F-83F9-9A44-B40B-32049647652D}"/>
                </a:ext>
              </a:extLst>
            </p:cNvPr>
            <p:cNvSpPr/>
            <p:nvPr/>
          </p:nvSpPr>
          <p:spPr>
            <a:xfrm>
              <a:off x="2380129" y="5916706"/>
              <a:ext cx="1021977" cy="309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4218E24E-4FCB-3844-8506-D80D01465963}"/>
              </a:ext>
            </a:extLst>
          </p:cNvPr>
          <p:cNvSpPr/>
          <p:nvPr/>
        </p:nvSpPr>
        <p:spPr>
          <a:xfrm>
            <a:off x="504748" y="3525485"/>
            <a:ext cx="1294556" cy="1294556"/>
          </a:xfrm>
          <a:prstGeom prst="ellipse">
            <a:avLst/>
          </a:prstGeom>
          <a:solidFill>
            <a:srgbClr val="F7E2E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A0E28-A950-AC4D-B41A-DD8FDB90DE17}"/>
              </a:ext>
            </a:extLst>
          </p:cNvPr>
          <p:cNvSpPr/>
          <p:nvPr/>
        </p:nvSpPr>
        <p:spPr>
          <a:xfrm>
            <a:off x="489132" y="3752940"/>
            <a:ext cx="123577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CA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Dose</a:t>
            </a:r>
            <a:endParaRPr lang="en-CA" sz="1400" b="1" dirty="0">
              <a:solidFill>
                <a:srgbClr val="A2306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560"/>
              </a:lnSpc>
            </a:pPr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(mg/kg </a:t>
            </a:r>
          </a:p>
          <a:p>
            <a:pPr algn="ctr">
              <a:lnSpc>
                <a:spcPts val="1560"/>
              </a:lnSpc>
            </a:pPr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body weight)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86AF856-92F2-E943-9E71-BD31069F9CF6}"/>
              </a:ext>
            </a:extLst>
          </p:cNvPr>
          <p:cNvSpPr/>
          <p:nvPr/>
        </p:nvSpPr>
        <p:spPr>
          <a:xfrm>
            <a:off x="8429114" y="2344037"/>
            <a:ext cx="3103553" cy="2585316"/>
          </a:xfrm>
          <a:prstGeom prst="roundRect">
            <a:avLst>
              <a:gd name="adj" fmla="val 8068"/>
            </a:avLst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8CC764A-C7C7-1445-8FBE-0990F2BF0030}"/>
              </a:ext>
            </a:extLst>
          </p:cNvPr>
          <p:cNvSpPr/>
          <p:nvPr/>
        </p:nvSpPr>
        <p:spPr>
          <a:xfrm>
            <a:off x="424801" y="356553"/>
            <a:ext cx="2980552" cy="579140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246652-E9A2-5941-B5EA-3FB003D2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05" y="406390"/>
            <a:ext cx="2579642" cy="403923"/>
          </a:xfrm>
        </p:spPr>
        <p:txBody>
          <a:bodyPr/>
          <a:lstStyle/>
          <a:p>
            <a:r>
              <a:rPr lang="en-CA" dirty="0"/>
              <a:t>Dosing </a:t>
            </a:r>
            <a:r>
              <a:rPr lang="en-CA" dirty="0" err="1"/>
              <a:t>Fibryga</a:t>
            </a:r>
            <a:r>
              <a:rPr lang="en-CA" baseline="30000" dirty="0"/>
              <a:t>®</a:t>
            </a:r>
            <a:r>
              <a:rPr lang="en-CA" dirty="0"/>
              <a:t> in CFD</a:t>
            </a:r>
            <a:r>
              <a:rPr lang="en-CA" baseline="30000" dirty="0"/>
              <a:t>1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165E9D-47B8-4E45-9773-74FB7A9A9424}"/>
              </a:ext>
            </a:extLst>
          </p:cNvPr>
          <p:cNvSpPr/>
          <p:nvPr/>
        </p:nvSpPr>
        <p:spPr>
          <a:xfrm>
            <a:off x="8724582" y="2644912"/>
            <a:ext cx="2601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Dosing, duration of dosing and frequency   of administration  should be individualized based on the extent of bleeding, laboratory values, and the clinical condition of the patient.</a:t>
            </a:r>
            <a:endParaRPr lang="en-CA" sz="1600" b="1" dirty="0">
              <a:solidFill>
                <a:srgbClr val="A2306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A504D52-3B87-DD4D-8BDE-FBA17A7A0938}"/>
              </a:ext>
            </a:extLst>
          </p:cNvPr>
          <p:cNvSpPr/>
          <p:nvPr/>
        </p:nvSpPr>
        <p:spPr>
          <a:xfrm>
            <a:off x="476015" y="5118896"/>
            <a:ext cx="7636376" cy="6519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F87DFB-359A-9748-9C9B-73FB5D0B06DB}"/>
              </a:ext>
            </a:extLst>
          </p:cNvPr>
          <p:cNvSpPr/>
          <p:nvPr/>
        </p:nvSpPr>
        <p:spPr>
          <a:xfrm>
            <a:off x="574580" y="5214017"/>
            <a:ext cx="7537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Infusion speed</a:t>
            </a:r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mL/min (max)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4E2756-4E28-BA47-906E-8CED6BDE7823}"/>
              </a:ext>
            </a:extLst>
          </p:cNvPr>
          <p:cNvCxnSpPr>
            <a:cxnSpLocks/>
          </p:cNvCxnSpPr>
          <p:nvPr/>
        </p:nvCxnSpPr>
        <p:spPr>
          <a:xfrm flipV="1">
            <a:off x="4937961" y="2829464"/>
            <a:ext cx="0" cy="197539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4DC072-7742-0947-9808-C8C21DB087A7}"/>
              </a:ext>
            </a:extLst>
          </p:cNvPr>
          <p:cNvCxnSpPr>
            <a:cxnSpLocks/>
          </p:cNvCxnSpPr>
          <p:nvPr/>
        </p:nvCxnSpPr>
        <p:spPr>
          <a:xfrm>
            <a:off x="7878873" y="3710627"/>
            <a:ext cx="66405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91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AE514B-4A64-9B44-9230-2DB3782EE33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0" t="3693" r="2450" b="2294"/>
          <a:stretch/>
        </p:blipFill>
        <p:spPr>
          <a:xfrm>
            <a:off x="2326715" y="1759945"/>
            <a:ext cx="5033063" cy="411168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1418-F6A9-4A4C-966D-D975830C1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1" y="6092771"/>
            <a:ext cx="7563558" cy="485495"/>
          </a:xfrm>
        </p:spPr>
        <p:txBody>
          <a:bodyPr/>
          <a:lstStyle/>
          <a:p>
            <a:r>
              <a:rPr lang="en-CA" b="1" dirty="0">
                <a:solidFill>
                  <a:srgbClr val="595959"/>
                </a:solidFill>
              </a:rPr>
              <a:t>1.</a:t>
            </a:r>
            <a:r>
              <a:rPr lang="en-CA" dirty="0">
                <a:solidFill>
                  <a:srgbClr val="595959"/>
                </a:solidFill>
              </a:rPr>
              <a:t> </a:t>
            </a:r>
            <a:r>
              <a:rPr lang="en-CA" dirty="0" err="1">
                <a:solidFill>
                  <a:srgbClr val="595959"/>
                </a:solidFill>
              </a:rPr>
              <a:t>Fibryga</a:t>
            </a:r>
            <a:r>
              <a:rPr lang="en-CA" baseline="30000" dirty="0">
                <a:solidFill>
                  <a:srgbClr val="595959"/>
                </a:solidFill>
              </a:rPr>
              <a:t>®</a:t>
            </a:r>
            <a:r>
              <a:rPr lang="en-CA" dirty="0">
                <a:solidFill>
                  <a:srgbClr val="595959"/>
                </a:solidFill>
              </a:rPr>
              <a:t> Product Monograph. </a:t>
            </a:r>
            <a:r>
              <a:rPr lang="en-CA" dirty="0" err="1">
                <a:solidFill>
                  <a:srgbClr val="595959"/>
                </a:solidFill>
              </a:rPr>
              <a:t>Octapharma</a:t>
            </a:r>
            <a:r>
              <a:rPr lang="en-CA" dirty="0">
                <a:solidFill>
                  <a:srgbClr val="595959"/>
                </a:solidFill>
              </a:rPr>
              <a:t> Canada Inc. July 16, 2020. </a:t>
            </a:r>
            <a:r>
              <a:rPr lang="en-CA" b="1" dirty="0">
                <a:solidFill>
                  <a:srgbClr val="595959"/>
                </a:solidFill>
              </a:rPr>
              <a:t>2.</a:t>
            </a:r>
            <a:r>
              <a:rPr lang="en-CA" dirty="0">
                <a:solidFill>
                  <a:srgbClr val="595959"/>
                </a:solidFill>
              </a:rPr>
              <a:t> Canadian Blood Services. Customer letter #2020-14: Fibrinogen concentrate – Educational resources and supply. </a:t>
            </a:r>
            <a:r>
              <a:rPr lang="en-CA" u="sng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https://www.blood.ca/sites/default/files/2020-04/CL_2020-14_0.pdf</a:t>
            </a:r>
            <a:r>
              <a:rPr lang="en-CA" dirty="0">
                <a:solidFill>
                  <a:srgbClr val="595959"/>
                </a:solidFill>
              </a:rPr>
              <a:t> . Accessed on July 29, 2020.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31939-F832-604F-8A4E-DBD0DD5E72F5}"/>
              </a:ext>
            </a:extLst>
          </p:cNvPr>
          <p:cNvSpPr/>
          <p:nvPr/>
        </p:nvSpPr>
        <p:spPr>
          <a:xfrm>
            <a:off x="328373" y="1027959"/>
            <a:ext cx="112042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en-CA" sz="3200" b="1" dirty="0" err="1">
                <a:solidFill>
                  <a:srgbClr val="404040"/>
                </a:solidFill>
              </a:rPr>
              <a:t>Fibryga</a:t>
            </a:r>
            <a:r>
              <a:rPr lang="en-CA" sz="3200" b="1" baseline="30000" dirty="0">
                <a:solidFill>
                  <a:srgbClr val="404040"/>
                </a:solidFill>
              </a:rPr>
              <a:t>®</a:t>
            </a:r>
            <a:r>
              <a:rPr lang="en-CA" sz="3200" b="1" dirty="0">
                <a:solidFill>
                  <a:srgbClr val="404040"/>
                </a:solidFill>
              </a:rPr>
              <a:t> now available through CBS product</a:t>
            </a:r>
            <a:r>
              <a:rPr lang="en-CA" sz="3200" b="1" i="1" dirty="0">
                <a:solidFill>
                  <a:srgbClr val="404040"/>
                </a:solidFill>
              </a:rPr>
              <a:t> </a:t>
            </a:r>
            <a:r>
              <a:rPr lang="en-CA" sz="3200" b="1" dirty="0">
                <a:solidFill>
                  <a:srgbClr val="404040"/>
                </a:solidFill>
              </a:rPr>
              <a:t>order form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B36FCB-4215-AE4E-99D2-50A755254054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BDFC5A9-6AB6-114D-8D47-C14290BC9F7B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8D8107C-D0BD-0F4C-A41C-0BC55CF19265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13" name="Freeform: Shape 6">
                <a:extLst>
                  <a:ext uri="{FF2B5EF4-FFF2-40B4-BE49-F238E27FC236}">
                    <a16:creationId xmlns:a16="http://schemas.microsoft.com/office/drawing/2014/main" id="{29460AFD-5A1C-614D-BA15-101F70E84E88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7">
                <a:extLst>
                  <a:ext uri="{FF2B5EF4-FFF2-40B4-BE49-F238E27FC236}">
                    <a16:creationId xmlns:a16="http://schemas.microsoft.com/office/drawing/2014/main" id="{6D7C00A6-6EB5-3541-8ACF-F4B51EC68690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8">
                <a:extLst>
                  <a:ext uri="{FF2B5EF4-FFF2-40B4-BE49-F238E27FC236}">
                    <a16:creationId xmlns:a16="http://schemas.microsoft.com/office/drawing/2014/main" id="{9DA796A8-4818-DA4E-8E2B-C6208EC87CDE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9">
                <a:extLst>
                  <a:ext uri="{FF2B5EF4-FFF2-40B4-BE49-F238E27FC236}">
                    <a16:creationId xmlns:a16="http://schemas.microsoft.com/office/drawing/2014/main" id="{656D3075-B900-B743-97C3-27A5D6879EEA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0">
                <a:extLst>
                  <a:ext uri="{FF2B5EF4-FFF2-40B4-BE49-F238E27FC236}">
                    <a16:creationId xmlns:a16="http://schemas.microsoft.com/office/drawing/2014/main" id="{F0689732-1DBE-8540-825D-C25F3E2ED926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1">
                <a:extLst>
                  <a:ext uri="{FF2B5EF4-FFF2-40B4-BE49-F238E27FC236}">
                    <a16:creationId xmlns:a16="http://schemas.microsoft.com/office/drawing/2014/main" id="{39EC36D3-4FB6-AA4D-AB55-9BE886F9ABC1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2">
                <a:extLst>
                  <a:ext uri="{FF2B5EF4-FFF2-40B4-BE49-F238E27FC236}">
                    <a16:creationId xmlns:a16="http://schemas.microsoft.com/office/drawing/2014/main" id="{7F3A0C82-F972-1641-97FB-1F1ED9EF396A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3">
                <a:extLst>
                  <a:ext uri="{FF2B5EF4-FFF2-40B4-BE49-F238E27FC236}">
                    <a16:creationId xmlns:a16="http://schemas.microsoft.com/office/drawing/2014/main" id="{41525697-4B4A-F944-AACD-742ACAD0A177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B0EAB4A-0DE4-434A-8805-2E8FBD8FBD49}"/>
              </a:ext>
            </a:extLst>
          </p:cNvPr>
          <p:cNvSpPr/>
          <p:nvPr/>
        </p:nvSpPr>
        <p:spPr>
          <a:xfrm>
            <a:off x="424800" y="356553"/>
            <a:ext cx="6623918" cy="579140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7675FD8-45C6-F341-9C95-2DDB79D3060C}"/>
              </a:ext>
            </a:extLst>
          </p:cNvPr>
          <p:cNvSpPr txBox="1">
            <a:spLocks/>
          </p:cNvSpPr>
          <p:nvPr/>
        </p:nvSpPr>
        <p:spPr>
          <a:xfrm>
            <a:off x="557171" y="572101"/>
            <a:ext cx="6623917" cy="242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err="1"/>
              <a:t>Fibryga</a:t>
            </a:r>
            <a:r>
              <a:rPr lang="en-CA" baseline="30000" dirty="0"/>
              <a:t>®</a:t>
            </a:r>
            <a:r>
              <a:rPr lang="en-CA" dirty="0"/>
              <a:t> : THE NEW GENERATION OF FIBRINOGEN CONCENTRATE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F52F7-FA17-634E-800B-5066A127CE2B}"/>
              </a:ext>
            </a:extLst>
          </p:cNvPr>
          <p:cNvSpPr/>
          <p:nvPr/>
        </p:nvSpPr>
        <p:spPr>
          <a:xfrm>
            <a:off x="7832614" y="3021756"/>
            <a:ext cx="34269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Conveniently order </a:t>
            </a:r>
            <a:r>
              <a:rPr lang="en-CA" sz="2000" b="1" dirty="0" err="1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Fibryga</a:t>
            </a:r>
            <a:r>
              <a:rPr lang="en-CA" sz="2000" b="1" baseline="30000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® </a:t>
            </a:r>
            <a:r>
              <a:rPr lang="en-CA" sz="20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using the CBS</a:t>
            </a:r>
          </a:p>
          <a:p>
            <a:r>
              <a:rPr lang="en-CA" sz="2000" b="1" i="1" dirty="0">
                <a:solidFill>
                  <a:srgbClr val="A2306D"/>
                </a:solidFill>
                <a:latin typeface="Arial" panose="020B0604020202020204" pitchFamily="34" charset="0"/>
              </a:rPr>
              <a:t>Factor Concentrates and</a:t>
            </a:r>
          </a:p>
          <a:p>
            <a:r>
              <a:rPr lang="en-CA" sz="2000" b="1" i="1" dirty="0">
                <a:solidFill>
                  <a:srgbClr val="A2306D"/>
                </a:solidFill>
                <a:latin typeface="Arial" panose="020B0604020202020204" pitchFamily="34" charset="0"/>
              </a:rPr>
              <a:t>Other Plasma Protein Products Order Form</a:t>
            </a:r>
            <a:endParaRPr lang="en-US" sz="2000" b="1" i="1" dirty="0">
              <a:solidFill>
                <a:srgbClr val="A2306D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C730F6F-D110-2446-9C92-D9E1101A2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00" y="4741657"/>
            <a:ext cx="1739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7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814536AC-A6D2-E048-AAB4-1C520204FA44}"/>
              </a:ext>
            </a:extLst>
          </p:cNvPr>
          <p:cNvSpPr/>
          <p:nvPr/>
        </p:nvSpPr>
        <p:spPr>
          <a:xfrm rot="13026900">
            <a:off x="9399798" y="2647969"/>
            <a:ext cx="3262366" cy="3262366"/>
          </a:xfrm>
          <a:prstGeom prst="ellipse">
            <a:avLst/>
          </a:prstGeom>
          <a:noFill/>
          <a:ln w="1171575">
            <a:gradFill>
              <a:gsLst>
                <a:gs pos="0">
                  <a:schemeClr val="accent1">
                    <a:lumMod val="5000"/>
                    <a:lumOff val="95000"/>
                    <a:alpha val="2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1C363C0-3DFA-774F-9DA3-6F7CF4FE9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0" y="6446836"/>
            <a:ext cx="9353159" cy="139817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Fibryga</a:t>
            </a:r>
            <a:r>
              <a:rPr lang="en-US" baseline="30000" dirty="0">
                <a:solidFill>
                  <a:srgbClr val="595959"/>
                </a:solidFill>
              </a:rPr>
              <a:t>®</a:t>
            </a:r>
            <a:r>
              <a:rPr lang="en-US" dirty="0">
                <a:solidFill>
                  <a:srgbClr val="595959"/>
                </a:solidFill>
              </a:rPr>
              <a:t> Canadian Product Monograph, August 10, 2018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888027-D9DD-1943-93AB-43FFBCB81230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4CACB-2A14-5C4F-AC10-68BAA1531E17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" name="Graphic 19">
              <a:hlinkClick r:id="rId3" action="ppaction://hlinksldjump"/>
              <a:extLst>
                <a:ext uri="{FF2B5EF4-FFF2-40B4-BE49-F238E27FC236}">
                  <a16:creationId xmlns:a16="http://schemas.microsoft.com/office/drawing/2014/main" id="{20966CFD-4CCD-1E43-A761-F53675221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0F7EFE-5B93-6643-8301-F58435DAA2A1}"/>
              </a:ext>
            </a:extLst>
          </p:cNvPr>
          <p:cNvSpPr txBox="1"/>
          <p:nvPr/>
        </p:nvSpPr>
        <p:spPr>
          <a:xfrm>
            <a:off x="500621" y="2234719"/>
            <a:ext cx="3286434" cy="3540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 sz="1400">
                <a:solidFill>
                  <a:schemeClr val="accent2"/>
                </a:solidFill>
              </a:defRPr>
            </a:lvl1pPr>
          </a:lstStyle>
          <a:p>
            <a:pPr marL="0" lvl="1">
              <a:lnSpc>
                <a:spcPct val="90000"/>
              </a:lnSpc>
            </a:pPr>
            <a:r>
              <a:rPr lang="en-US" dirty="0">
                <a:solidFill>
                  <a:srgbClr val="A2306D"/>
                </a:solidFill>
              </a:rPr>
              <a:t>Fibryga</a:t>
            </a:r>
            <a:r>
              <a:rPr lang="en-US" baseline="30000" dirty="0">
                <a:solidFill>
                  <a:srgbClr val="A2306D"/>
                </a:solidFill>
              </a:rPr>
              <a:t>®</a:t>
            </a:r>
            <a:r>
              <a:rPr lang="en-US" dirty="0">
                <a:solidFill>
                  <a:srgbClr val="A2306D"/>
                </a:solidFill>
              </a:rPr>
              <a:t> Powder Vial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02D29C-1B23-B244-8E07-AA651DFE0DE8}"/>
              </a:ext>
            </a:extLst>
          </p:cNvPr>
          <p:cNvSpPr>
            <a:spLocks noChangeAspect="1"/>
          </p:cNvSpPr>
          <p:nvPr/>
        </p:nvSpPr>
        <p:spPr>
          <a:xfrm>
            <a:off x="500621" y="2947269"/>
            <a:ext cx="3801344" cy="35404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en-US" dirty="0">
                <a:solidFill>
                  <a:srgbClr val="A2306D"/>
                </a:solidFill>
              </a:rPr>
              <a:t>Octajet</a:t>
            </a:r>
            <a:r>
              <a:rPr lang="en-US" baseline="30000" dirty="0">
                <a:solidFill>
                  <a:srgbClr val="A2306D"/>
                </a:solidFill>
              </a:rPr>
              <a:t>®</a:t>
            </a:r>
            <a:r>
              <a:rPr lang="en-US" dirty="0">
                <a:solidFill>
                  <a:srgbClr val="A2306D"/>
                </a:solidFill>
              </a:rPr>
              <a:t> Transfer Device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9EC5D-032A-2F4D-BC71-00F86E54FA07}"/>
              </a:ext>
            </a:extLst>
          </p:cNvPr>
          <p:cNvSpPr>
            <a:spLocks noChangeAspect="1"/>
          </p:cNvSpPr>
          <p:nvPr/>
        </p:nvSpPr>
        <p:spPr>
          <a:xfrm>
            <a:off x="500621" y="4221955"/>
            <a:ext cx="1055537" cy="35404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en-US" dirty="0">
                <a:solidFill>
                  <a:srgbClr val="A2306D"/>
                </a:solidFill>
              </a:rPr>
              <a:t>Leaflet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993939-3E0A-FC46-869C-49D2F8F98D55}"/>
              </a:ext>
            </a:extLst>
          </p:cNvPr>
          <p:cNvSpPr>
            <a:spLocks noChangeAspect="1"/>
          </p:cNvSpPr>
          <p:nvPr/>
        </p:nvSpPr>
        <p:spPr>
          <a:xfrm>
            <a:off x="500621" y="3623681"/>
            <a:ext cx="2072921" cy="35404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A2306D"/>
                </a:solidFill>
              </a:rPr>
              <a:t>Particle Filter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5E6222-A4B5-C84F-A716-7BC05FB6A0BF}"/>
              </a:ext>
            </a:extLst>
          </p:cNvPr>
          <p:cNvSpPr txBox="1">
            <a:spLocks noChangeAspect="1"/>
          </p:cNvSpPr>
          <p:nvPr/>
        </p:nvSpPr>
        <p:spPr>
          <a:xfrm>
            <a:off x="405712" y="6308097"/>
            <a:ext cx="9391334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595959"/>
                </a:solidFill>
              </a:rPr>
              <a:t>*Components used in </a:t>
            </a:r>
            <a:r>
              <a:rPr lang="en-US" sz="700" dirty="0" err="1">
                <a:solidFill>
                  <a:srgbClr val="595959"/>
                </a:solidFill>
              </a:rPr>
              <a:t>Fibryga</a:t>
            </a:r>
            <a:r>
              <a:rPr lang="en-US" sz="700" baseline="30000" dirty="0">
                <a:solidFill>
                  <a:srgbClr val="595959"/>
                </a:solidFill>
              </a:rPr>
              <a:t>® </a:t>
            </a:r>
            <a:r>
              <a:rPr lang="en-US" sz="700" dirty="0">
                <a:solidFill>
                  <a:srgbClr val="595959"/>
                </a:solidFill>
              </a:rPr>
              <a:t>packaging are latex-free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F21BBD-05D8-E940-ABC4-3F707C92E1FE}"/>
              </a:ext>
            </a:extLst>
          </p:cNvPr>
          <p:cNvCxnSpPr>
            <a:cxnSpLocks/>
          </p:cNvCxnSpPr>
          <p:nvPr/>
        </p:nvCxnSpPr>
        <p:spPr>
          <a:xfrm>
            <a:off x="500621" y="4649575"/>
            <a:ext cx="3703517" cy="0"/>
          </a:xfrm>
          <a:prstGeom prst="line">
            <a:avLst/>
          </a:prstGeom>
          <a:ln w="22225" cap="rnd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C2BD47-90AB-1740-B5FF-963D6C70833B}"/>
              </a:ext>
            </a:extLst>
          </p:cNvPr>
          <p:cNvCxnSpPr>
            <a:cxnSpLocks/>
          </p:cNvCxnSpPr>
          <p:nvPr/>
        </p:nvCxnSpPr>
        <p:spPr>
          <a:xfrm>
            <a:off x="500621" y="2708054"/>
            <a:ext cx="2179517" cy="0"/>
          </a:xfrm>
          <a:prstGeom prst="line">
            <a:avLst/>
          </a:prstGeom>
          <a:ln w="22225" cap="rnd">
            <a:solidFill>
              <a:schemeClr val="tx1">
                <a:alpha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DFAD03C-365E-604F-A4D4-20C684DADE85}"/>
              </a:ext>
            </a:extLst>
          </p:cNvPr>
          <p:cNvSpPr>
            <a:spLocks noChangeAspect="1"/>
          </p:cNvSpPr>
          <p:nvPr/>
        </p:nvSpPr>
        <p:spPr>
          <a:xfrm>
            <a:off x="500621" y="4788331"/>
            <a:ext cx="5835385" cy="90731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lvl="0"/>
            <a:r>
              <a:rPr lang="en-CA" dirty="0">
                <a:solidFill>
                  <a:srgbClr val="A2306D"/>
                </a:solidFill>
              </a:rPr>
              <a:t>Water for injection (WFI)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89BE40C-890B-6B43-8025-E64C6D868842}"/>
              </a:ext>
            </a:extLst>
          </p:cNvPr>
          <p:cNvSpPr/>
          <p:nvPr/>
        </p:nvSpPr>
        <p:spPr>
          <a:xfrm>
            <a:off x="424800" y="356553"/>
            <a:ext cx="3398717" cy="579140"/>
          </a:xfrm>
          <a:prstGeom prst="roundRect">
            <a:avLst>
              <a:gd name="adj" fmla="val 50000"/>
            </a:avLst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CA5C3BF5-41D8-5E4D-A0FA-D9E9EDBE0E42}"/>
              </a:ext>
            </a:extLst>
          </p:cNvPr>
          <p:cNvSpPr txBox="1">
            <a:spLocks/>
          </p:cNvSpPr>
          <p:nvPr/>
        </p:nvSpPr>
        <p:spPr>
          <a:xfrm>
            <a:off x="557171" y="582029"/>
            <a:ext cx="4107173" cy="209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FIBRYGA</a:t>
            </a:r>
            <a:r>
              <a:rPr lang="en-US" baseline="30000" dirty="0"/>
              <a:t>®</a:t>
            </a:r>
            <a:r>
              <a:rPr lang="en-US" dirty="0"/>
              <a:t>: PACKAGE CONTENTS</a:t>
            </a:r>
          </a:p>
        </p:txBody>
      </p:sp>
      <p:sp>
        <p:nvSpPr>
          <p:cNvPr id="34" name="Subtitle 1">
            <a:extLst>
              <a:ext uri="{FF2B5EF4-FFF2-40B4-BE49-F238E27FC236}">
                <a16:creationId xmlns:a16="http://schemas.microsoft.com/office/drawing/2014/main" id="{52492D55-4827-CB4F-80B6-659056B1F33D}"/>
              </a:ext>
            </a:extLst>
          </p:cNvPr>
          <p:cNvSpPr txBox="1">
            <a:spLocks/>
          </p:cNvSpPr>
          <p:nvPr/>
        </p:nvSpPr>
        <p:spPr>
          <a:xfrm>
            <a:off x="353568" y="1052621"/>
            <a:ext cx="8485632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Font typeface="Arial"/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1100"/>
              </a:spcBef>
              <a:buClr>
                <a:schemeClr val="accent1"/>
              </a:buClr>
              <a:buFont typeface="Wingdings" charset="2"/>
              <a:buNone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Font typeface="Wingdings" charset="2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comes in your FIBRYGA</a:t>
            </a:r>
            <a:r>
              <a:rPr lang="en-US" baseline="30000" dirty="0"/>
              <a:t>®</a:t>
            </a:r>
            <a:r>
              <a:rPr lang="en-US" dirty="0"/>
              <a:t> package?</a:t>
            </a:r>
            <a:endParaRPr lang="en-US" baseline="30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0E95DB-4F9F-5044-AEC2-7D3D068B4318}"/>
              </a:ext>
            </a:extLst>
          </p:cNvPr>
          <p:cNvCxnSpPr>
            <a:cxnSpLocks/>
          </p:cNvCxnSpPr>
          <p:nvPr/>
        </p:nvCxnSpPr>
        <p:spPr>
          <a:xfrm>
            <a:off x="500621" y="3412247"/>
            <a:ext cx="2505338" cy="0"/>
          </a:xfrm>
          <a:prstGeom prst="line">
            <a:avLst/>
          </a:prstGeom>
          <a:ln w="22225" cap="rnd">
            <a:solidFill>
              <a:schemeClr val="tx1">
                <a:alpha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89D255-0C97-E042-889F-C06D9960DBAF}"/>
              </a:ext>
            </a:extLst>
          </p:cNvPr>
          <p:cNvCxnSpPr>
            <a:cxnSpLocks/>
          </p:cNvCxnSpPr>
          <p:nvPr/>
        </p:nvCxnSpPr>
        <p:spPr>
          <a:xfrm>
            <a:off x="500621" y="4063889"/>
            <a:ext cx="1338689" cy="0"/>
          </a:xfrm>
          <a:prstGeom prst="line">
            <a:avLst/>
          </a:prstGeom>
          <a:ln w="22225" cap="rnd">
            <a:solidFill>
              <a:schemeClr val="tx1">
                <a:alpha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9B787E6-5E69-EF46-B77C-E45D4FCE2A2E}"/>
              </a:ext>
            </a:extLst>
          </p:cNvPr>
          <p:cNvSpPr/>
          <p:nvPr/>
        </p:nvSpPr>
        <p:spPr>
          <a:xfrm rot="13026900">
            <a:off x="5423140" y="4343963"/>
            <a:ext cx="896661" cy="880756"/>
          </a:xfrm>
          <a:prstGeom prst="ellipse">
            <a:avLst/>
          </a:prstGeom>
          <a:noFill/>
          <a:ln w="304800">
            <a:gradFill>
              <a:gsLst>
                <a:gs pos="0">
                  <a:schemeClr val="accent1">
                    <a:lumMod val="5000"/>
                    <a:lumOff val="95000"/>
                    <a:alpha val="2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0C831740-1FEE-47E3-869A-E514456442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90" t="13793" r="20240"/>
          <a:stretch/>
        </p:blipFill>
        <p:spPr>
          <a:xfrm>
            <a:off x="6000143" y="1835813"/>
            <a:ext cx="4833010" cy="41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48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8B69217-5ECC-F843-B397-39349F2E9E43}"/>
              </a:ext>
            </a:extLst>
          </p:cNvPr>
          <p:cNvGrpSpPr/>
          <p:nvPr/>
        </p:nvGrpSpPr>
        <p:grpSpPr>
          <a:xfrm>
            <a:off x="438181" y="2270729"/>
            <a:ext cx="900363" cy="900363"/>
            <a:chOff x="770388" y="1774844"/>
            <a:chExt cx="1137102" cy="11371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BBAB0E-A9FC-EF4A-A848-335CD4E61850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770D2A-5BA4-9B4B-9E6D-D78488569362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78160B-663E-F445-A824-230A394160B6}"/>
              </a:ext>
            </a:extLst>
          </p:cNvPr>
          <p:cNvGrpSpPr/>
          <p:nvPr/>
        </p:nvGrpSpPr>
        <p:grpSpPr>
          <a:xfrm>
            <a:off x="438181" y="3419630"/>
            <a:ext cx="900363" cy="900363"/>
            <a:chOff x="770388" y="1774844"/>
            <a:chExt cx="1137102" cy="11371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22BF48-D6DB-2E41-9722-3D386EB3FF5A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3E4548A-AE15-A441-80B2-1253D0B8A1F2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437179C-8A98-0E43-85B2-395F6724B2C5}"/>
              </a:ext>
            </a:extLst>
          </p:cNvPr>
          <p:cNvGrpSpPr/>
          <p:nvPr/>
        </p:nvGrpSpPr>
        <p:grpSpPr>
          <a:xfrm>
            <a:off x="438181" y="4592699"/>
            <a:ext cx="900363" cy="900363"/>
            <a:chOff x="770388" y="1774844"/>
            <a:chExt cx="1137102" cy="113710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12ED2C8-B20B-624A-B738-8614D3750711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9B7A7BB-E709-0B44-99AA-65164DB253A2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4928068-2981-1B41-9A62-107CB31B3668}"/>
              </a:ext>
            </a:extLst>
          </p:cNvPr>
          <p:cNvSpPr/>
          <p:nvPr/>
        </p:nvSpPr>
        <p:spPr>
          <a:xfrm rot="13026900">
            <a:off x="6543045" y="2020580"/>
            <a:ext cx="2230524" cy="2230524"/>
          </a:xfrm>
          <a:prstGeom prst="ellipse">
            <a:avLst/>
          </a:prstGeom>
          <a:noFill/>
          <a:ln w="825500">
            <a:gradFill>
              <a:gsLst>
                <a:gs pos="0">
                  <a:schemeClr val="accent1">
                    <a:lumMod val="5000"/>
                    <a:lumOff val="95000"/>
                    <a:alpha val="2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 Same Side Corner Rectangle 55">
            <a:extLst>
              <a:ext uri="{FF2B5EF4-FFF2-40B4-BE49-F238E27FC236}">
                <a16:creationId xmlns:a16="http://schemas.microsoft.com/office/drawing/2014/main" id="{75DEB6BA-0E8C-A640-9CAA-DD23857E8771}"/>
              </a:ext>
            </a:extLst>
          </p:cNvPr>
          <p:cNvSpPr/>
          <p:nvPr/>
        </p:nvSpPr>
        <p:spPr>
          <a:xfrm rot="5400000" flipV="1">
            <a:off x="7691441" y="835905"/>
            <a:ext cx="2081345" cy="691978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 descr="A screen shot of a television&#10;&#10;Description automatically generated">
            <a:extLst>
              <a:ext uri="{FF2B5EF4-FFF2-40B4-BE49-F238E27FC236}">
                <a16:creationId xmlns:a16="http://schemas.microsoft.com/office/drawing/2014/main" id="{DC6E451C-E393-4240-AD22-023D6BCB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799" y="1245373"/>
            <a:ext cx="5765134" cy="371863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A0E5079-F014-1B4C-A4B0-CA9E07429A94}"/>
              </a:ext>
            </a:extLst>
          </p:cNvPr>
          <p:cNvSpPr/>
          <p:nvPr/>
        </p:nvSpPr>
        <p:spPr>
          <a:xfrm>
            <a:off x="9052052" y="2319778"/>
            <a:ext cx="2766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Get everything you need online</a:t>
            </a:r>
            <a:endParaRPr lang="en-CA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4EFBA-6D73-B944-9893-B59C2067968B}"/>
              </a:ext>
            </a:extLst>
          </p:cNvPr>
          <p:cNvSpPr/>
          <p:nvPr/>
        </p:nvSpPr>
        <p:spPr>
          <a:xfrm>
            <a:off x="1439648" y="2258493"/>
            <a:ext cx="36890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5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Introduction to </a:t>
            </a:r>
            <a:r>
              <a:rPr lang="en-CA" sz="1500" b="1" dirty="0" err="1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Fibryga</a:t>
            </a:r>
            <a:r>
              <a:rPr lang="en-CA" sz="1500" b="1" baseline="30000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endParaRPr lang="en-CA" sz="1500" dirty="0">
              <a:solidFill>
                <a:srgbClr val="A2306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sz="1500" dirty="0">
                <a:latin typeface="Arial" panose="020B0604020202020204" pitchFamily="34" charset="0"/>
                <a:ea typeface="Times New Roman" panose="02020603050405020304" pitchFamily="18" charset="0"/>
              </a:rPr>
              <a:t>An overview of product information, administration, tools and resources.</a:t>
            </a:r>
            <a:endParaRPr lang="en-C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DB8A7-A8F5-C94C-AF6E-6FA03B3E6AEC}"/>
              </a:ext>
            </a:extLst>
          </p:cNvPr>
          <p:cNvSpPr/>
          <p:nvPr/>
        </p:nvSpPr>
        <p:spPr>
          <a:xfrm>
            <a:off x="1484276" y="3575404"/>
            <a:ext cx="28391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500" b="1" dirty="0" err="1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Fibryga</a:t>
            </a:r>
            <a:r>
              <a:rPr lang="en-CA" sz="1500" b="1" baseline="30000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r>
              <a:rPr lang="en-CA" sz="15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reconstitution guide and video</a:t>
            </a:r>
            <a:endParaRPr lang="en-CA" sz="1500" dirty="0">
              <a:solidFill>
                <a:srgbClr val="A2306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223513-DBC4-A649-9DA8-959EE9140347}"/>
              </a:ext>
            </a:extLst>
          </p:cNvPr>
          <p:cNvSpPr/>
          <p:nvPr/>
        </p:nvSpPr>
        <p:spPr>
          <a:xfrm>
            <a:off x="1508297" y="4659102"/>
            <a:ext cx="33415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5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 publications </a:t>
            </a:r>
          </a:p>
          <a:p>
            <a:r>
              <a:rPr lang="en-CA" sz="15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customer letters</a:t>
            </a:r>
            <a:endParaRPr lang="en-CA" sz="1500" dirty="0">
              <a:solidFill>
                <a:srgbClr val="A2306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sz="1500" dirty="0">
                <a:latin typeface="Arial" panose="020B0604020202020204" pitchFamily="34" charset="0"/>
                <a:ea typeface="Times New Roman" panose="02020603050405020304" pitchFamily="18" charset="0"/>
              </a:rPr>
              <a:t>The latest information about </a:t>
            </a:r>
            <a:r>
              <a:rPr lang="en-CA" sz="1500" dirty="0" err="1">
                <a:latin typeface="Arial" panose="020B0604020202020204" pitchFamily="34" charset="0"/>
                <a:ea typeface="Times New Roman" panose="02020603050405020304" pitchFamily="18" charset="0"/>
              </a:rPr>
              <a:t>Fibryga</a:t>
            </a:r>
            <a:r>
              <a:rPr lang="en-CA" sz="15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endParaRPr lang="en-C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FD320-50F0-2F4E-813A-EAB919A8D057}"/>
              </a:ext>
            </a:extLst>
          </p:cNvPr>
          <p:cNvSpPr/>
          <p:nvPr/>
        </p:nvSpPr>
        <p:spPr>
          <a:xfrm>
            <a:off x="6014131" y="3620530"/>
            <a:ext cx="3602835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Personalized help                 and resources</a:t>
            </a:r>
            <a:endParaRPr lang="en-C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 a virtual consult, in-person training, demo kits, or medical information.</a:t>
            </a:r>
            <a:r>
              <a:rPr lang="en-CA" sz="140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2C2D33-6DB9-0A41-B828-6064201825E7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01C5E1-610E-2247-A063-F54CB6E224F2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637EEA-0361-E14C-B9DC-53A84943F946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14" name="Freeform: Shape 6">
                <a:extLst>
                  <a:ext uri="{FF2B5EF4-FFF2-40B4-BE49-F238E27FC236}">
                    <a16:creationId xmlns:a16="http://schemas.microsoft.com/office/drawing/2014/main" id="{9334192E-A5CD-5F46-B8C8-824ACFC0CA2C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7">
                <a:extLst>
                  <a:ext uri="{FF2B5EF4-FFF2-40B4-BE49-F238E27FC236}">
                    <a16:creationId xmlns:a16="http://schemas.microsoft.com/office/drawing/2014/main" id="{9E7AA098-8157-1F45-9754-3932B45F7469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8">
                <a:extLst>
                  <a:ext uri="{FF2B5EF4-FFF2-40B4-BE49-F238E27FC236}">
                    <a16:creationId xmlns:a16="http://schemas.microsoft.com/office/drawing/2014/main" id="{F430CFE7-0144-584E-A138-6FE7EE9272F8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9">
                <a:extLst>
                  <a:ext uri="{FF2B5EF4-FFF2-40B4-BE49-F238E27FC236}">
                    <a16:creationId xmlns:a16="http://schemas.microsoft.com/office/drawing/2014/main" id="{AC4C2FA2-3F4A-0D4A-96F0-0032DE1B9B36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0">
                <a:extLst>
                  <a:ext uri="{FF2B5EF4-FFF2-40B4-BE49-F238E27FC236}">
                    <a16:creationId xmlns:a16="http://schemas.microsoft.com/office/drawing/2014/main" id="{C79464BA-3B45-BB4B-905B-6CA487FFB1AE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638BA33E-23CF-784D-B6AD-E9DE43F6908F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2">
                <a:extLst>
                  <a:ext uri="{FF2B5EF4-FFF2-40B4-BE49-F238E27FC236}">
                    <a16:creationId xmlns:a16="http://schemas.microsoft.com/office/drawing/2014/main" id="{FC4661AC-5135-B244-946C-3CC4D1CE0934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13">
                <a:extLst>
                  <a:ext uri="{FF2B5EF4-FFF2-40B4-BE49-F238E27FC236}">
                    <a16:creationId xmlns:a16="http://schemas.microsoft.com/office/drawing/2014/main" id="{BB479816-3B56-0A4D-AB9E-18BAF6935965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26818ED4-E480-FA40-BCA1-76D86043E211}"/>
              </a:ext>
            </a:extLst>
          </p:cNvPr>
          <p:cNvSpPr/>
          <p:nvPr/>
        </p:nvSpPr>
        <p:spPr>
          <a:xfrm rot="13026900">
            <a:off x="9026791" y="5140856"/>
            <a:ext cx="927464" cy="935218"/>
          </a:xfrm>
          <a:prstGeom prst="ellipse">
            <a:avLst/>
          </a:prstGeom>
          <a:noFill/>
          <a:ln w="381000">
            <a:gradFill>
              <a:gsLst>
                <a:gs pos="0">
                  <a:schemeClr val="accent1">
                    <a:lumMod val="5000"/>
                    <a:lumOff val="95000"/>
                    <a:alpha val="2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2F85D55-88A8-A54F-A3B4-0709694480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134" y="2379824"/>
            <a:ext cx="676455" cy="67645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F561544-706A-0B43-9612-C941F3DE36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6432" y="3518056"/>
            <a:ext cx="709608" cy="709608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D4FE3C4-4D00-8046-874B-53155DB321B3}"/>
              </a:ext>
            </a:extLst>
          </p:cNvPr>
          <p:cNvGrpSpPr/>
          <p:nvPr/>
        </p:nvGrpSpPr>
        <p:grpSpPr>
          <a:xfrm>
            <a:off x="438181" y="356553"/>
            <a:ext cx="2810138" cy="618888"/>
            <a:chOff x="353567" y="201662"/>
            <a:chExt cx="2810138" cy="618888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A6D305F-CDE4-9045-90A5-FFFFA94D5628}"/>
                </a:ext>
              </a:extLst>
            </p:cNvPr>
            <p:cNvSpPr/>
            <p:nvPr/>
          </p:nvSpPr>
          <p:spPr>
            <a:xfrm>
              <a:off x="353567" y="201662"/>
              <a:ext cx="2810137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itle 2">
              <a:extLst>
                <a:ext uri="{FF2B5EF4-FFF2-40B4-BE49-F238E27FC236}">
                  <a16:creationId xmlns:a16="http://schemas.microsoft.com/office/drawing/2014/main" id="{EEC7941C-BD11-254E-9AAD-E946DF52FEF8}"/>
                </a:ext>
              </a:extLst>
            </p:cNvPr>
            <p:cNvSpPr txBox="1">
              <a:spLocks/>
            </p:cNvSpPr>
            <p:nvPr/>
          </p:nvSpPr>
          <p:spPr>
            <a:xfrm>
              <a:off x="485939" y="416627"/>
              <a:ext cx="2677766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 err="1"/>
                <a:t>FibrygaResources.ca</a:t>
              </a:r>
              <a:br>
                <a:rPr lang="en-CA" dirty="0"/>
              </a:br>
              <a:endParaRPr lang="en-US" dirty="0"/>
            </a:p>
          </p:txBody>
        </p:sp>
      </p:grpSp>
      <p:sp>
        <p:nvSpPr>
          <p:cNvPr id="65" name="Subtitle 1">
            <a:extLst>
              <a:ext uri="{FF2B5EF4-FFF2-40B4-BE49-F238E27FC236}">
                <a16:creationId xmlns:a16="http://schemas.microsoft.com/office/drawing/2014/main" id="{C84E04D2-04A2-BC4E-A109-2B14049CC54E}"/>
              </a:ext>
            </a:extLst>
          </p:cNvPr>
          <p:cNvSpPr txBox="1">
            <a:spLocks/>
          </p:cNvSpPr>
          <p:nvPr/>
        </p:nvSpPr>
        <p:spPr>
          <a:xfrm>
            <a:off x="353568" y="1052621"/>
            <a:ext cx="8485632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Font typeface="Arial"/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1100"/>
              </a:spcBef>
              <a:buClr>
                <a:schemeClr val="accent1"/>
              </a:buClr>
              <a:buFont typeface="Wingdings" charset="2"/>
              <a:buNone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Font typeface="Wingdings" charset="2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404040"/>
                </a:solidFill>
              </a:rPr>
              <a:t>A virtual tool kit for healthcare professionals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BB5180-D746-5045-A640-3416C98F3D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7003" y="4642519"/>
            <a:ext cx="813471" cy="8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6B9D61A-18C3-4248-9702-B852DB804E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D0B7280-2876-7548-B59B-4C121B615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68" y="1052621"/>
            <a:ext cx="7215632" cy="523220"/>
          </a:xfrm>
        </p:spPr>
        <p:txBody>
          <a:bodyPr/>
          <a:lstStyle/>
          <a:p>
            <a:r>
              <a:rPr lang="en-CA" dirty="0"/>
              <a:t>Critical evidence in critical situations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DE98D-9D55-1544-A913-3A71EE164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81" y="6421196"/>
            <a:ext cx="9649048" cy="500017"/>
          </a:xfrm>
        </p:spPr>
        <p:txBody>
          <a:bodyPr/>
          <a:lstStyle/>
          <a:p>
            <a:r>
              <a:rPr lang="en-CA" b="1" dirty="0">
                <a:solidFill>
                  <a:srgbClr val="404040"/>
                </a:solidFill>
              </a:rPr>
              <a:t>1.</a:t>
            </a:r>
            <a:r>
              <a:rPr lang="en-CA" dirty="0">
                <a:solidFill>
                  <a:srgbClr val="404040"/>
                </a:solidFill>
              </a:rPr>
              <a:t> </a:t>
            </a:r>
            <a:r>
              <a:rPr lang="en-CA" dirty="0" err="1">
                <a:solidFill>
                  <a:srgbClr val="404040"/>
                </a:solidFill>
              </a:rPr>
              <a:t>Fibryga</a:t>
            </a:r>
            <a:r>
              <a:rPr lang="en-CA" baseline="30000" dirty="0">
                <a:solidFill>
                  <a:srgbClr val="404040"/>
                </a:solidFill>
              </a:rPr>
              <a:t>®</a:t>
            </a:r>
            <a:r>
              <a:rPr lang="en-CA" dirty="0">
                <a:solidFill>
                  <a:srgbClr val="404040"/>
                </a:solidFill>
              </a:rPr>
              <a:t> Product Monograph. </a:t>
            </a:r>
            <a:r>
              <a:rPr lang="en-CA" dirty="0" err="1">
                <a:solidFill>
                  <a:srgbClr val="404040"/>
                </a:solidFill>
              </a:rPr>
              <a:t>Octapharma</a:t>
            </a:r>
            <a:r>
              <a:rPr lang="en-CA" dirty="0">
                <a:solidFill>
                  <a:srgbClr val="404040"/>
                </a:solidFill>
              </a:rPr>
              <a:t> Canada Inc. July 16, 2020. </a:t>
            </a:r>
            <a:r>
              <a:rPr lang="en-CA" b="1" dirty="0">
                <a:solidFill>
                  <a:srgbClr val="404040"/>
                </a:solidFill>
              </a:rPr>
              <a:t>2.</a:t>
            </a:r>
            <a:r>
              <a:rPr lang="en-CA" dirty="0">
                <a:solidFill>
                  <a:srgbClr val="404040"/>
                </a:solidFill>
              </a:rPr>
              <a:t> Callum J, </a:t>
            </a:r>
            <a:r>
              <a:rPr lang="en-CA" dirty="0" err="1">
                <a:solidFill>
                  <a:srgbClr val="404040"/>
                </a:solidFill>
              </a:rPr>
              <a:t>Farkouh</a:t>
            </a:r>
            <a:r>
              <a:rPr lang="en-CA" dirty="0">
                <a:solidFill>
                  <a:srgbClr val="404040"/>
                </a:solidFill>
              </a:rPr>
              <a:t> ME, Scales DC, et al. Effect of fibrinogen concentrate vs cryoprecipitate on blood component transfusion after cardiac surgery: the FIBRES randomized clinical trial. </a:t>
            </a:r>
            <a:r>
              <a:rPr lang="en-CA" i="1" dirty="0">
                <a:solidFill>
                  <a:srgbClr val="404040"/>
                </a:solidFill>
              </a:rPr>
              <a:t>JAMA</a:t>
            </a:r>
            <a:r>
              <a:rPr lang="en-CA" dirty="0">
                <a:solidFill>
                  <a:srgbClr val="404040"/>
                </a:solidFill>
              </a:rPr>
              <a:t>. 2019;322(20):1-11. </a:t>
            </a:r>
            <a:r>
              <a:rPr lang="en-CA" b="1" dirty="0">
                <a:solidFill>
                  <a:srgbClr val="404040"/>
                </a:solidFill>
              </a:rPr>
              <a:t>3.</a:t>
            </a:r>
            <a:r>
              <a:rPr lang="en-CA" dirty="0">
                <a:solidFill>
                  <a:srgbClr val="404040"/>
                </a:solidFill>
              </a:rPr>
              <a:t> Roy A, Stanford S, Nunn S, et al. Efficacy of fibrinogen concentrate in major abdominal surgery – a prospective, randomized, controlled study in cytoreductive surgery for pseudomyxoma peritonei. </a:t>
            </a:r>
            <a:r>
              <a:rPr lang="en-CA" i="1" dirty="0">
                <a:solidFill>
                  <a:srgbClr val="404040"/>
                </a:solidFill>
              </a:rPr>
              <a:t>J </a:t>
            </a:r>
            <a:r>
              <a:rPr lang="en-CA" i="1" dirty="0" err="1">
                <a:solidFill>
                  <a:srgbClr val="404040"/>
                </a:solidFill>
              </a:rPr>
              <a:t>Thromb</a:t>
            </a:r>
            <a:r>
              <a:rPr lang="en-CA" i="1" dirty="0">
                <a:solidFill>
                  <a:srgbClr val="404040"/>
                </a:solidFill>
              </a:rPr>
              <a:t> </a:t>
            </a:r>
            <a:r>
              <a:rPr lang="en-CA" i="1" dirty="0" err="1">
                <a:solidFill>
                  <a:srgbClr val="404040"/>
                </a:solidFill>
              </a:rPr>
              <a:t>Haemost</a:t>
            </a:r>
            <a:r>
              <a:rPr lang="en-CA" i="1" dirty="0">
                <a:solidFill>
                  <a:srgbClr val="404040"/>
                </a:solidFill>
              </a:rPr>
              <a:t>.</a:t>
            </a:r>
            <a:r>
              <a:rPr lang="en-CA" dirty="0">
                <a:solidFill>
                  <a:srgbClr val="404040"/>
                </a:solidFill>
              </a:rPr>
              <a:t> 2020;18(2):352-363.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4CEFE-3268-EE49-A486-F6B8E281FBBC}"/>
              </a:ext>
            </a:extLst>
          </p:cNvPr>
          <p:cNvSpPr/>
          <p:nvPr/>
        </p:nvSpPr>
        <p:spPr>
          <a:xfrm>
            <a:off x="373060" y="1608403"/>
            <a:ext cx="11363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95959"/>
                </a:solidFill>
              </a:rPr>
              <a:t>Now indicated as a complementary therapy during the management of uncontrolled severe bleeding in patients with AFD in the course of surgical interventions</a:t>
            </a:r>
            <a:r>
              <a:rPr lang="en-CA" baseline="30000" dirty="0">
                <a:solidFill>
                  <a:srgbClr val="595959"/>
                </a:solidFill>
              </a:rPr>
              <a:t>1</a:t>
            </a:r>
            <a:r>
              <a:rPr lang="en-CA" dirty="0">
                <a:solidFill>
                  <a:srgbClr val="595959"/>
                </a:solidFill>
              </a:rPr>
              <a:t> </a:t>
            </a:r>
            <a:endParaRPr lang="en-US" sz="1600" baseline="30000" dirty="0">
              <a:solidFill>
                <a:srgbClr val="5959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D70DB-53F0-DD4E-B342-4AEADAC1B621}"/>
              </a:ext>
            </a:extLst>
          </p:cNvPr>
          <p:cNvSpPr/>
          <p:nvPr/>
        </p:nvSpPr>
        <p:spPr>
          <a:xfrm>
            <a:off x="438181" y="2441163"/>
            <a:ext cx="4980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7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Exceptional product purity and safety</a:t>
            </a:r>
          </a:p>
          <a:p>
            <a:pPr marL="133350" lvl="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Highly-purified human fibrinogen concentrate (FC)</a:t>
            </a:r>
            <a:r>
              <a:rPr lang="en-CA" sz="1400" baseline="30000" dirty="0">
                <a:solidFill>
                  <a:srgbClr val="595959"/>
                </a:solidFill>
              </a:rPr>
              <a:t>1</a:t>
            </a:r>
          </a:p>
          <a:p>
            <a:pPr marL="133350" lvl="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Double virus inactivated</a:t>
            </a:r>
            <a:r>
              <a:rPr lang="en-CA" sz="1400" baseline="30000" dirty="0">
                <a:solidFill>
                  <a:srgbClr val="595959"/>
                </a:solidFill>
              </a:rPr>
              <a:t>1</a:t>
            </a:r>
            <a:r>
              <a:rPr lang="en-CA" sz="1400" dirty="0">
                <a:solidFill>
                  <a:srgbClr val="595959"/>
                </a:solidFill>
              </a:rPr>
              <a:t> </a:t>
            </a:r>
            <a:endParaRPr lang="en-CA" sz="14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5CEB7-26DF-1242-B70D-4845E1091FB0}"/>
              </a:ext>
            </a:extLst>
          </p:cNvPr>
          <p:cNvSpPr/>
          <p:nvPr/>
        </p:nvSpPr>
        <p:spPr>
          <a:xfrm>
            <a:off x="438181" y="3270638"/>
            <a:ext cx="457617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700" b="1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robust clinical program and compelling evidence in AFD</a:t>
            </a:r>
            <a:r>
              <a:rPr lang="en-CA" sz="1700" baseline="30000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2,3</a:t>
            </a:r>
            <a:endParaRPr lang="en-CA" sz="1700" dirty="0">
              <a:solidFill>
                <a:srgbClr val="A2306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3" lvl="0" indent="-138113"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FIBRES</a:t>
            </a:r>
            <a:r>
              <a:rPr lang="en-CA" sz="1400" baseline="300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138113" lvl="0" indent="-138113"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FORMA-05</a:t>
            </a:r>
            <a:r>
              <a:rPr lang="en-CA" sz="1400" baseline="300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B606C-5D82-4F44-9B81-815A645A8F1F}"/>
              </a:ext>
            </a:extLst>
          </p:cNvPr>
          <p:cNvSpPr txBox="1"/>
          <p:nvPr/>
        </p:nvSpPr>
        <p:spPr>
          <a:xfrm>
            <a:off x="424734" y="4369216"/>
            <a:ext cx="565781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b="1" dirty="0">
                <a:solidFill>
                  <a:srgbClr val="A2306D"/>
                </a:solidFill>
              </a:rPr>
              <a:t>Demonstrated non-inferiority to cryoprecipitate in:</a:t>
            </a:r>
          </a:p>
          <a:p>
            <a:pPr marL="185738" lvl="0" indent="-185738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rgbClr val="595959"/>
                </a:solidFill>
              </a:rPr>
              <a:t>Cardiac surgery patients:</a:t>
            </a:r>
            <a:r>
              <a:rPr lang="en-CA" sz="1400" dirty="0">
                <a:solidFill>
                  <a:srgbClr val="595959"/>
                </a:solidFill>
              </a:rPr>
              <a:t> Total and individual allogenic blood component units (red blood cells, platelets, and plasma) administered for 24 hours post-CPB</a:t>
            </a:r>
            <a:r>
              <a:rPr lang="en-CA" sz="1400" baseline="30000" dirty="0">
                <a:solidFill>
                  <a:srgbClr val="595959"/>
                </a:solidFill>
              </a:rPr>
              <a:t>1,2</a:t>
            </a:r>
          </a:p>
          <a:p>
            <a:pPr marL="185738" lvl="0" indent="-185738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rgbClr val="595959"/>
                </a:solidFill>
              </a:rPr>
              <a:t>Abdominal surgery patients:</a:t>
            </a:r>
            <a:r>
              <a:rPr lang="en-CA" sz="1400" dirty="0">
                <a:solidFill>
                  <a:srgbClr val="595959"/>
                </a:solidFill>
              </a:rPr>
              <a:t> Composite of intraoperative and postoperative hemostatic efficacy</a:t>
            </a:r>
            <a:r>
              <a:rPr lang="en-CA" sz="1400" baseline="30000" dirty="0">
                <a:solidFill>
                  <a:srgbClr val="595959"/>
                </a:solidFill>
              </a:rPr>
              <a:t>1,3</a:t>
            </a:r>
            <a:r>
              <a:rPr lang="en-CA" sz="1400" dirty="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A7EB6C-53A6-1B4F-A258-615648F30F91}"/>
              </a:ext>
            </a:extLst>
          </p:cNvPr>
          <p:cNvSpPr/>
          <p:nvPr/>
        </p:nvSpPr>
        <p:spPr>
          <a:xfrm>
            <a:off x="353568" y="6056056"/>
            <a:ext cx="77285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Clinical significance has not been established.</a:t>
            </a:r>
            <a:endParaRPr lang="en-CA" sz="7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sz="7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† Under ideal conditions with a trained professional.</a:t>
            </a:r>
            <a:endParaRPr lang="en-CA" sz="7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sz="7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‡ Unless the method of opening/reconstitution precludes the risk of microbial contamination, </a:t>
            </a:r>
            <a:r>
              <a:rPr lang="en-CA" sz="7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Fibryga</a:t>
            </a:r>
            <a:r>
              <a:rPr lang="en-CA" sz="700" baseline="300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r>
              <a:rPr lang="en-CA" sz="7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should be used immediately.</a:t>
            </a:r>
            <a:endParaRPr lang="en-CA" sz="7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22285B-F45D-824F-B5F7-B488C9190464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6D111F-BB7B-BD49-843F-9B6896AB1DD2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F89199-27A4-1A44-9883-36FC8E3D9810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id="{C3ED69CB-8832-554B-9779-23A1085BFDFB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id="{908DE7B7-82EB-2244-B5E4-194CFE0922C3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8">
                <a:extLst>
                  <a:ext uri="{FF2B5EF4-FFF2-40B4-BE49-F238E27FC236}">
                    <a16:creationId xmlns:a16="http://schemas.microsoft.com/office/drawing/2014/main" id="{E7F050E6-4C64-584B-9696-21EB300185D3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9">
                <a:extLst>
                  <a:ext uri="{FF2B5EF4-FFF2-40B4-BE49-F238E27FC236}">
                    <a16:creationId xmlns:a16="http://schemas.microsoft.com/office/drawing/2014/main" id="{85779E2E-A424-1D40-A7DD-55F0FD7188CC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10">
                <a:extLst>
                  <a:ext uri="{FF2B5EF4-FFF2-40B4-BE49-F238E27FC236}">
                    <a16:creationId xmlns:a16="http://schemas.microsoft.com/office/drawing/2014/main" id="{6C8DCA55-A36B-5A40-9455-31A35E580AC5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11">
                <a:extLst>
                  <a:ext uri="{FF2B5EF4-FFF2-40B4-BE49-F238E27FC236}">
                    <a16:creationId xmlns:a16="http://schemas.microsoft.com/office/drawing/2014/main" id="{B4B69F31-B7E6-F441-B443-57BD614EC997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12">
                <a:extLst>
                  <a:ext uri="{FF2B5EF4-FFF2-40B4-BE49-F238E27FC236}">
                    <a16:creationId xmlns:a16="http://schemas.microsoft.com/office/drawing/2014/main" id="{5F511BD9-6BAD-7745-899B-BAAE1ABAF2EC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13">
                <a:extLst>
                  <a:ext uri="{FF2B5EF4-FFF2-40B4-BE49-F238E27FC236}">
                    <a16:creationId xmlns:a16="http://schemas.microsoft.com/office/drawing/2014/main" id="{88E7931A-08BE-564A-822E-447698FCB31E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47CD18-82EF-3D48-8AD6-827FB12FA635}"/>
              </a:ext>
            </a:extLst>
          </p:cNvPr>
          <p:cNvGrpSpPr/>
          <p:nvPr/>
        </p:nvGrpSpPr>
        <p:grpSpPr>
          <a:xfrm>
            <a:off x="438181" y="356553"/>
            <a:ext cx="2338530" cy="579140"/>
            <a:chOff x="353568" y="201662"/>
            <a:chExt cx="2338530" cy="57914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3C2E112-AA63-3744-BC8D-1E70FC6DBE27}"/>
                </a:ext>
              </a:extLst>
            </p:cNvPr>
            <p:cNvSpPr/>
            <p:nvPr/>
          </p:nvSpPr>
          <p:spPr>
            <a:xfrm>
              <a:off x="353568" y="201662"/>
              <a:ext cx="1412261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itle 2">
              <a:extLst>
                <a:ext uri="{FF2B5EF4-FFF2-40B4-BE49-F238E27FC236}">
                  <a16:creationId xmlns:a16="http://schemas.microsoft.com/office/drawing/2014/main" id="{E7633B18-B0DC-D740-A331-F5FA8237861A}"/>
                </a:ext>
              </a:extLst>
            </p:cNvPr>
            <p:cNvSpPr txBox="1">
              <a:spLocks/>
            </p:cNvSpPr>
            <p:nvPr/>
          </p:nvSpPr>
          <p:spPr>
            <a:xfrm>
              <a:off x="485939" y="236640"/>
              <a:ext cx="2206159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/>
                <a:t>SUMMARY</a:t>
              </a:r>
              <a:endParaRPr lang="en-US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6C661D0-A551-0F4D-8121-7F795DFB2503}"/>
              </a:ext>
            </a:extLst>
          </p:cNvPr>
          <p:cNvSpPr/>
          <p:nvPr/>
        </p:nvSpPr>
        <p:spPr>
          <a:xfrm>
            <a:off x="6099392" y="2441163"/>
            <a:ext cx="55584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A2306D"/>
                </a:solidFill>
              </a:rPr>
              <a:t>Well-established safety and tolerability profile</a:t>
            </a:r>
            <a:endParaRPr lang="en-CA" dirty="0">
              <a:solidFill>
                <a:srgbClr val="A2306D"/>
              </a:solidFill>
            </a:endParaRPr>
          </a:p>
          <a:p>
            <a:pPr marL="133350" lvl="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No adverse events were considered to be related to Fibryga</a:t>
            </a:r>
            <a:r>
              <a:rPr lang="en-CA" sz="1400" baseline="30000" dirty="0">
                <a:solidFill>
                  <a:srgbClr val="595959"/>
                </a:solidFill>
              </a:rPr>
              <a:t>®1</a:t>
            </a:r>
          </a:p>
          <a:p>
            <a:pPr marL="133350" lvl="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No thromboembolic adverse events in abdominal surgery patients</a:t>
            </a:r>
            <a:r>
              <a:rPr lang="en-CA" sz="1400" baseline="30000" dirty="0">
                <a:solidFill>
                  <a:srgbClr val="595959"/>
                </a:solidFill>
              </a:rPr>
              <a:t>3</a:t>
            </a:r>
            <a:r>
              <a:rPr lang="en-CA" sz="1400" dirty="0">
                <a:solidFill>
                  <a:srgbClr val="595959"/>
                </a:solidFill>
              </a:rPr>
              <a:t> </a:t>
            </a:r>
            <a:endParaRPr lang="en-CA" sz="14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E22F43-3365-6B4A-A9CC-015E2B10E0AF}"/>
              </a:ext>
            </a:extLst>
          </p:cNvPr>
          <p:cNvSpPr/>
          <p:nvPr/>
        </p:nvSpPr>
        <p:spPr>
          <a:xfrm>
            <a:off x="6095996" y="3404026"/>
            <a:ext cx="57588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A2306D"/>
                </a:solidFill>
              </a:rPr>
              <a:t>Easy to store and handle</a:t>
            </a:r>
            <a:endParaRPr lang="en-CA" dirty="0">
              <a:solidFill>
                <a:srgbClr val="A2306D"/>
              </a:solidFill>
            </a:endParaRPr>
          </a:p>
          <a:p>
            <a:pPr marL="133350" lvl="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Lyophilized powder is stable at 2–25°C for up to 3 years</a:t>
            </a:r>
          </a:p>
          <a:p>
            <a:pPr marL="13335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Reconstituted solution is stable for up to 24 hours at +25°C</a:t>
            </a:r>
            <a:r>
              <a:rPr lang="en-CA" sz="1400" baseline="30000" dirty="0">
                <a:solidFill>
                  <a:srgbClr val="595959"/>
                </a:solidFill>
              </a:rPr>
              <a:t>†</a:t>
            </a:r>
            <a:r>
              <a:rPr lang="en-CA" sz="1400" dirty="0">
                <a:solidFill>
                  <a:srgbClr val="595959"/>
                </a:solidFill>
              </a:rPr>
              <a:t> 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8DFE51-0D30-284A-A60F-E3E93665F491}"/>
              </a:ext>
            </a:extLst>
          </p:cNvPr>
          <p:cNvSpPr/>
          <p:nvPr/>
        </p:nvSpPr>
        <p:spPr>
          <a:xfrm>
            <a:off x="6095996" y="4390033"/>
            <a:ext cx="57588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A2306D"/>
                </a:solidFill>
              </a:rPr>
              <a:t>Fast to reconstitute and use</a:t>
            </a:r>
            <a:endParaRPr lang="en-CA" dirty="0">
              <a:solidFill>
                <a:srgbClr val="A2306D"/>
              </a:solidFill>
            </a:endParaRPr>
          </a:p>
          <a:p>
            <a:pPr marL="133350" lvl="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Reconstitute in ~5 minutes* with just 50 mL of water for injection</a:t>
            </a:r>
          </a:p>
          <a:p>
            <a:pPr marL="133350" indent="-133350"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Infuse at 20 mL/min to deliver the full 4 g dose in only 10 minutes</a:t>
            </a:r>
            <a:r>
              <a:rPr lang="en-CA" sz="1400" baseline="30000" dirty="0">
                <a:solidFill>
                  <a:srgbClr val="595959"/>
                </a:solidFill>
              </a:rPr>
              <a:t>‡</a:t>
            </a:r>
            <a:r>
              <a:rPr lang="en-CA" sz="1400" dirty="0">
                <a:solidFill>
                  <a:srgbClr val="595959"/>
                </a:solidFill>
              </a:rPr>
              <a:t> 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10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E3E7954-4B99-40AD-9045-EBF7F44C43EA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28639EA-90E8-4DC8-AED1-2655EA66F80B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Graphic 7">
              <a:hlinkClick r:id="rId3" action="ppaction://hlinksldjump"/>
              <a:extLst>
                <a:ext uri="{FF2B5EF4-FFF2-40B4-BE49-F238E27FC236}">
                  <a16:creationId xmlns:a16="http://schemas.microsoft.com/office/drawing/2014/main" id="{F72E6F25-8417-434F-A1F2-BA67F5E95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63C2CD1-ACF1-1948-A5CE-F8DF25A29F7B}"/>
              </a:ext>
            </a:extLst>
          </p:cNvPr>
          <p:cNvSpPr txBox="1"/>
          <p:nvPr/>
        </p:nvSpPr>
        <p:spPr>
          <a:xfrm>
            <a:off x="353567" y="6442023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Product Monograph.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Octapharma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Canada Inc. July 16, 2020.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D781AD-9445-2748-8B26-B855C6B394FF}"/>
              </a:ext>
            </a:extLst>
          </p:cNvPr>
          <p:cNvSpPr/>
          <p:nvPr/>
        </p:nvSpPr>
        <p:spPr>
          <a:xfrm>
            <a:off x="9645446" y="5662510"/>
            <a:ext cx="2390980" cy="2390980"/>
          </a:xfrm>
          <a:prstGeom prst="ellipse">
            <a:avLst/>
          </a:prstGeom>
          <a:noFill/>
          <a:ln w="635000">
            <a:solidFill>
              <a:srgbClr val="B45F8D">
                <a:alpha val="1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F0F047-F3FF-124B-8B05-E671275071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19030" y="5762939"/>
            <a:ext cx="2499772" cy="765055"/>
          </a:xfrm>
          <a:prstGeom prst="rect">
            <a:avLst/>
          </a:prstGeom>
        </p:spPr>
      </p:pic>
      <p:sp>
        <p:nvSpPr>
          <p:cNvPr id="28" name="Slide Number Placeholder 16">
            <a:extLst>
              <a:ext uri="{FF2B5EF4-FFF2-40B4-BE49-F238E27FC236}">
                <a16:creationId xmlns:a16="http://schemas.microsoft.com/office/drawing/2014/main" id="{1FE66932-28EC-2F4C-B930-4EA1F5D9E677}"/>
              </a:ext>
            </a:extLst>
          </p:cNvPr>
          <p:cNvSpPr txBox="1">
            <a:spLocks/>
          </p:cNvSpPr>
          <p:nvPr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49069-4B91-6B41-95E2-A7B6CFFC0F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9FEC1D-FC84-2E4E-9423-5A0DD4CF82C2}"/>
              </a:ext>
            </a:extLst>
          </p:cNvPr>
          <p:cNvSpPr/>
          <p:nvPr/>
        </p:nvSpPr>
        <p:spPr>
          <a:xfrm>
            <a:off x="0" y="6776357"/>
            <a:ext cx="12192000" cy="81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6DCE3-39E8-0447-A4A2-587D0630434F}"/>
              </a:ext>
            </a:extLst>
          </p:cNvPr>
          <p:cNvSpPr txBox="1"/>
          <p:nvPr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AF993-7E47-4447-A938-8D86BB1F8702}"/>
              </a:ext>
            </a:extLst>
          </p:cNvPr>
          <p:cNvSpPr txBox="1"/>
          <p:nvPr/>
        </p:nvSpPr>
        <p:spPr>
          <a:xfrm>
            <a:off x="353567" y="6431681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Product Monograph.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Octapharma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Canada Inc. July 16, 2020.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2822D6-6192-8648-AECD-BF304F3C503D}"/>
              </a:ext>
            </a:extLst>
          </p:cNvPr>
          <p:cNvSpPr/>
          <p:nvPr/>
        </p:nvSpPr>
        <p:spPr>
          <a:xfrm>
            <a:off x="9645446" y="5662510"/>
            <a:ext cx="2390980" cy="2390980"/>
          </a:xfrm>
          <a:prstGeom prst="ellipse">
            <a:avLst/>
          </a:prstGeom>
          <a:noFill/>
          <a:ln w="635000">
            <a:solidFill>
              <a:srgbClr val="B45F8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4B6552-1744-B040-B624-5E32D6A729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19030" y="5762939"/>
            <a:ext cx="2499772" cy="7650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9EBEB41-3189-AD4F-A79B-35D0262935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3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414" t="10277" r="38845" b="10006"/>
          <a:stretch/>
        </p:blipFill>
        <p:spPr>
          <a:xfrm>
            <a:off x="281150" y="1532251"/>
            <a:ext cx="5497382" cy="413025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5CEF5C3-1B1C-2148-94CE-075763250B4E}"/>
              </a:ext>
            </a:extLst>
          </p:cNvPr>
          <p:cNvGrpSpPr/>
          <p:nvPr/>
        </p:nvGrpSpPr>
        <p:grpSpPr>
          <a:xfrm>
            <a:off x="500622" y="1621604"/>
            <a:ext cx="2390980" cy="2390980"/>
            <a:chOff x="933761" y="2612583"/>
            <a:chExt cx="2390980" cy="23909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FB82FED-3048-2348-8DC0-6F52F65972BC}"/>
                </a:ext>
              </a:extLst>
            </p:cNvPr>
            <p:cNvSpPr/>
            <p:nvPr/>
          </p:nvSpPr>
          <p:spPr>
            <a:xfrm>
              <a:off x="933761" y="2612583"/>
              <a:ext cx="2390980" cy="2390980"/>
            </a:xfrm>
            <a:prstGeom prst="ellipse">
              <a:avLst/>
            </a:prstGeom>
            <a:solidFill>
              <a:srgbClr val="A2306D"/>
            </a:solidFill>
            <a:ln w="635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EB64E5-B1C6-CE4B-8C6F-FD47C3010508}"/>
                </a:ext>
              </a:extLst>
            </p:cNvPr>
            <p:cNvSpPr/>
            <p:nvPr/>
          </p:nvSpPr>
          <p:spPr>
            <a:xfrm rot="6300000">
              <a:off x="1021021" y="2741871"/>
              <a:ext cx="2213554" cy="217144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99000">
                  <a:srgbClr val="B45F8D"/>
                </a:gs>
              </a:gsLst>
              <a:lin ang="10800000" scaled="1"/>
            </a:gradFill>
            <a:ln w="635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3B7B12-EDED-474F-AD54-19DA2A4D597F}"/>
              </a:ext>
            </a:extLst>
          </p:cNvPr>
          <p:cNvGrpSpPr/>
          <p:nvPr/>
        </p:nvGrpSpPr>
        <p:grpSpPr>
          <a:xfrm>
            <a:off x="714846" y="2194499"/>
            <a:ext cx="2436298" cy="1109306"/>
            <a:chOff x="1187486" y="3024225"/>
            <a:chExt cx="2436298" cy="110930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8A6D78-8E4C-FE46-9C70-8F17660F73D5}"/>
                </a:ext>
              </a:extLst>
            </p:cNvPr>
            <p:cNvSpPr txBox="1"/>
            <p:nvPr/>
          </p:nvSpPr>
          <p:spPr>
            <a:xfrm>
              <a:off x="1219017" y="3024225"/>
              <a:ext cx="240476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-1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FIRST</a:t>
              </a:r>
              <a:endParaRPr kumimoji="0" lang="en-US" sz="5000" b="1" i="0" u="none" strike="noStrike" kern="1200" cap="none" spc="-180" normalizeH="0" baseline="7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4EE172-9D89-2D47-AF6A-5C818E224AC8}"/>
                </a:ext>
              </a:extLst>
            </p:cNvPr>
            <p:cNvSpPr txBox="1"/>
            <p:nvPr/>
          </p:nvSpPr>
          <p:spPr>
            <a:xfrm>
              <a:off x="1187486" y="3548756"/>
              <a:ext cx="2316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&amp; ONLY</a:t>
              </a:r>
              <a:endParaRPr kumimoji="0" lang="en-US" sz="4000" b="1" i="0" u="none" strike="noStrike" kern="1200" cap="none" spc="-180" normalizeH="0" baseline="7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F8DB2C-B389-E84F-98E9-70AE1C64B8ED}"/>
              </a:ext>
            </a:extLst>
          </p:cNvPr>
          <p:cNvGrpSpPr/>
          <p:nvPr/>
        </p:nvGrpSpPr>
        <p:grpSpPr>
          <a:xfrm>
            <a:off x="484940" y="1682353"/>
            <a:ext cx="1427760" cy="458562"/>
            <a:chOff x="-1661973" y="1160949"/>
            <a:chExt cx="1867655" cy="599846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6E32B7E-9801-E04F-985B-7B84E4913C0F}"/>
                </a:ext>
              </a:extLst>
            </p:cNvPr>
            <p:cNvSpPr/>
            <p:nvPr/>
          </p:nvSpPr>
          <p:spPr>
            <a:xfrm>
              <a:off x="-1643996" y="1160949"/>
              <a:ext cx="1842270" cy="5355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AF3470-5413-9D45-90E2-D349D979C512}"/>
                </a:ext>
              </a:extLst>
            </p:cNvPr>
            <p:cNvSpPr txBox="1"/>
            <p:nvPr/>
          </p:nvSpPr>
          <p:spPr>
            <a:xfrm>
              <a:off x="-1661973" y="1189098"/>
              <a:ext cx="1867655" cy="571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1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NOW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C67F457-45FC-FE4C-8295-23F9C3858314}"/>
              </a:ext>
            </a:extLst>
          </p:cNvPr>
          <p:cNvSpPr txBox="1"/>
          <p:nvPr/>
        </p:nvSpPr>
        <p:spPr>
          <a:xfrm>
            <a:off x="754703" y="3160338"/>
            <a:ext cx="202281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CANADA</a:t>
            </a:r>
            <a:endParaRPr kumimoji="0" lang="en-US" sz="2700" b="0" i="0" u="none" strike="noStrike" kern="1200" cap="none" spc="-180" normalizeH="0" baseline="7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5" name="Picture 54" descr="A close up of a bottle&#10;&#10;Description automatically generated">
            <a:extLst>
              <a:ext uri="{FF2B5EF4-FFF2-40B4-BE49-F238E27FC236}">
                <a16:creationId xmlns:a16="http://schemas.microsoft.com/office/drawing/2014/main" id="{041846E5-55A3-3A42-96EC-D1BF85477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073" y="2356363"/>
            <a:ext cx="1291647" cy="24693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D690C7-326B-0647-853E-2A9B779F1278}"/>
              </a:ext>
            </a:extLst>
          </p:cNvPr>
          <p:cNvSpPr/>
          <p:nvPr/>
        </p:nvSpPr>
        <p:spPr>
          <a:xfrm>
            <a:off x="5708525" y="3311561"/>
            <a:ext cx="5623764" cy="13471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Indicated as a complementary therapy during the management of uncontrolled severe bleeding in patients with acquired fibrinogen deficiency in the course of surgical interventions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ubtitle 1">
            <a:extLst>
              <a:ext uri="{FF2B5EF4-FFF2-40B4-BE49-F238E27FC236}">
                <a16:creationId xmlns:a16="http://schemas.microsoft.com/office/drawing/2014/main" id="{211ABC40-201C-C243-A6D6-929CE133E34B}"/>
              </a:ext>
            </a:extLst>
          </p:cNvPr>
          <p:cNvSpPr txBox="1">
            <a:spLocks/>
          </p:cNvSpPr>
          <p:nvPr/>
        </p:nvSpPr>
        <p:spPr>
          <a:xfrm>
            <a:off x="5061833" y="1387535"/>
            <a:ext cx="6383789" cy="15394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Font typeface="Arial"/>
              <a:buNone/>
              <a:defRPr sz="2200" b="1" kern="1200" spc="-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3538" indent="-31115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41388" indent="-231775" algn="l" defTabSz="914400" rtl="0" eaLnBrk="1" latinLnBrk="0" hangingPunct="1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Font typeface="Wingdings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62100" indent="-2301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3600" b="1" i="0" u="none" strike="noStrike" kern="1200" cap="none" spc="-50" normalizeH="0" baseline="3000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3600" b="1" i="0" u="none" strike="noStrike" kern="1200" cap="none" spc="-5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now the first and only fibrinogen replacement therapy in Canada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542069-3E87-9F4F-8C7D-ACC1C3E1A5D9}"/>
              </a:ext>
            </a:extLst>
          </p:cNvPr>
          <p:cNvGrpSpPr/>
          <p:nvPr/>
        </p:nvGrpSpPr>
        <p:grpSpPr>
          <a:xfrm>
            <a:off x="500622" y="356553"/>
            <a:ext cx="2338530" cy="579140"/>
            <a:chOff x="353568" y="201662"/>
            <a:chExt cx="2338530" cy="57914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DCAF79E-B96C-CA42-AB63-3B4C3BF9494F}"/>
                </a:ext>
              </a:extLst>
            </p:cNvPr>
            <p:cNvSpPr/>
            <p:nvPr/>
          </p:nvSpPr>
          <p:spPr>
            <a:xfrm>
              <a:off x="353568" y="201662"/>
              <a:ext cx="2198352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itle 2">
              <a:extLst>
                <a:ext uri="{FF2B5EF4-FFF2-40B4-BE49-F238E27FC236}">
                  <a16:creationId xmlns:a16="http://schemas.microsoft.com/office/drawing/2014/main" id="{E401801C-871F-4340-8B63-6327F2DA0BBE}"/>
                </a:ext>
              </a:extLst>
            </p:cNvPr>
            <p:cNvSpPr txBox="1">
              <a:spLocks/>
            </p:cNvSpPr>
            <p:nvPr/>
          </p:nvSpPr>
          <p:spPr>
            <a:xfrm>
              <a:off x="485939" y="236640"/>
              <a:ext cx="2206159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A2306D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NEW AFD INDICTION</a:t>
              </a:r>
              <a:endPara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1AE1A0-62C3-0348-BFAB-148FC46BCFFA}"/>
              </a:ext>
            </a:extLst>
          </p:cNvPr>
          <p:cNvCxnSpPr>
            <a:cxnSpLocks/>
          </p:cNvCxnSpPr>
          <p:nvPr/>
        </p:nvCxnSpPr>
        <p:spPr>
          <a:xfrm>
            <a:off x="5196462" y="3467808"/>
            <a:ext cx="0" cy="110419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FFE14C-54D8-0F41-8C69-52A0773AE761}"/>
              </a:ext>
            </a:extLst>
          </p:cNvPr>
          <p:cNvSpPr txBox="1"/>
          <p:nvPr/>
        </p:nvSpPr>
        <p:spPr>
          <a:xfrm>
            <a:off x="449507" y="6221284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also indicated for the treatment of acute bleeding episodes and perioperative prophylaxis in adult and pediatric patients with congenital afibrinogenemia and hypofibrinogenemia.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61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A4D7EDF-F3CE-FC4E-9F58-535258BA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098" y="1065069"/>
            <a:ext cx="5506905" cy="438917"/>
          </a:xfrm>
        </p:spPr>
        <p:txBody>
          <a:bodyPr/>
          <a:lstStyle/>
          <a:p>
            <a:r>
              <a:rPr lang="en-CA" dirty="0"/>
              <a:t>Indications and clinical use:</a:t>
            </a:r>
          </a:p>
          <a:p>
            <a:endParaRPr lang="en-US" sz="3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8F6AE-5064-CE4E-AF00-8DCA8CC18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333" y="5715428"/>
            <a:ext cx="3033081" cy="177217"/>
          </a:xfrm>
        </p:spPr>
        <p:txBody>
          <a:bodyPr/>
          <a:lstStyle/>
          <a:p>
            <a:r>
              <a:rPr lang="en-CA" b="1" dirty="0"/>
              <a:t>1.</a:t>
            </a:r>
            <a:r>
              <a:rPr lang="en-CA" dirty="0"/>
              <a:t> </a:t>
            </a:r>
            <a:r>
              <a:rPr lang="en-CA" dirty="0" err="1"/>
              <a:t>Fibryga</a:t>
            </a:r>
            <a:r>
              <a:rPr lang="en-CA" baseline="30000" dirty="0"/>
              <a:t>®</a:t>
            </a:r>
            <a:r>
              <a:rPr lang="en-CA" dirty="0"/>
              <a:t> Product Monograph. </a:t>
            </a:r>
            <a:r>
              <a:rPr lang="en-CA" dirty="0" err="1"/>
              <a:t>Octapharma</a:t>
            </a:r>
            <a:r>
              <a:rPr lang="en-CA" dirty="0"/>
              <a:t> Canada Inc. July 16, 2020.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E3BAC-84A4-484B-9E0C-E44859ACA6B1}"/>
              </a:ext>
            </a:extLst>
          </p:cNvPr>
          <p:cNvSpPr/>
          <p:nvPr/>
        </p:nvSpPr>
        <p:spPr>
          <a:xfrm>
            <a:off x="353567" y="1966649"/>
            <a:ext cx="9149310" cy="273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CA" sz="1600" dirty="0" err="1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Fibryga</a:t>
            </a:r>
            <a:r>
              <a:rPr lang="en-CA" sz="1600" baseline="300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r>
              <a:rPr lang="en-CA" sz="16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(Fibrinogen Concentrate [Human], 1 g/vial) is indicated for the treatment of acute bleeding episodes and perioperative prophylaxis in adult and pediatric patients with congenital afibrinogenemia and hypofibrinogenemia.</a:t>
            </a:r>
            <a:endParaRPr lang="en-CA" sz="16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CA" sz="16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A" sz="16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CA" sz="1600" dirty="0" err="1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Fibryga</a:t>
            </a:r>
            <a:r>
              <a:rPr lang="en-CA" sz="1600" baseline="300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®</a:t>
            </a:r>
            <a:r>
              <a:rPr lang="en-CA" sz="16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may be used as a complementary therapy during the management of uncontrolled severe bleeding in patients with acquired fibrinogen deficiency in the course of surgical interventions. </a:t>
            </a:r>
            <a:endParaRPr lang="en-CA" sz="16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CA" sz="16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A" sz="16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CA" sz="16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data are available in patients below 12 years of age. </a:t>
            </a:r>
            <a:endParaRPr lang="en-CA" sz="16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36CB7D-FEAA-0F44-8FD2-5D3F2815A493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4B9BA8-AE5F-494E-9724-02B0AD03D06B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F32AA1-9EA3-F443-AD78-B7E4314D4D3F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12" name="Freeform: Shape 6">
                <a:extLst>
                  <a:ext uri="{FF2B5EF4-FFF2-40B4-BE49-F238E27FC236}">
                    <a16:creationId xmlns:a16="http://schemas.microsoft.com/office/drawing/2014/main" id="{1477C2BA-F9EA-DA40-AC9D-558093276F38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3" name="Freeform: Shape 7">
                <a:extLst>
                  <a:ext uri="{FF2B5EF4-FFF2-40B4-BE49-F238E27FC236}">
                    <a16:creationId xmlns:a16="http://schemas.microsoft.com/office/drawing/2014/main" id="{CF49BDF1-36AA-264C-A9CD-D2013F1B2375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83BCD8A1-E50F-BA4C-9D1D-355D294B0995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9">
                <a:extLst>
                  <a:ext uri="{FF2B5EF4-FFF2-40B4-BE49-F238E27FC236}">
                    <a16:creationId xmlns:a16="http://schemas.microsoft.com/office/drawing/2014/main" id="{D903142D-0034-294A-9607-97AA59D6BC76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0">
                <a:extLst>
                  <a:ext uri="{FF2B5EF4-FFF2-40B4-BE49-F238E27FC236}">
                    <a16:creationId xmlns:a16="http://schemas.microsoft.com/office/drawing/2014/main" id="{88FF8584-19EC-4041-81EF-048E2699A1B0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1">
                <a:extLst>
                  <a:ext uri="{FF2B5EF4-FFF2-40B4-BE49-F238E27FC236}">
                    <a16:creationId xmlns:a16="http://schemas.microsoft.com/office/drawing/2014/main" id="{29F3F366-9902-C342-8328-C3B96864C3F3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2">
                <a:extLst>
                  <a:ext uri="{FF2B5EF4-FFF2-40B4-BE49-F238E27FC236}">
                    <a16:creationId xmlns:a16="http://schemas.microsoft.com/office/drawing/2014/main" id="{CC4D2A37-C786-9742-85A9-C8370F09D067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3">
                <a:extLst>
                  <a:ext uri="{FF2B5EF4-FFF2-40B4-BE49-F238E27FC236}">
                    <a16:creationId xmlns:a16="http://schemas.microsoft.com/office/drawing/2014/main" id="{5E1E4F2E-1BBD-E74A-9BC1-F5E2103CFEB3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B163BD0B-CF33-F048-967F-A8EADEB07BBA}"/>
              </a:ext>
            </a:extLst>
          </p:cNvPr>
          <p:cNvSpPr txBox="1">
            <a:spLocks/>
          </p:cNvSpPr>
          <p:nvPr/>
        </p:nvSpPr>
        <p:spPr>
          <a:xfrm>
            <a:off x="2860362" y="6053116"/>
            <a:ext cx="3676838" cy="398384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>
                <a:solidFill>
                  <a:srgbClr val="595959"/>
                </a:solidFill>
              </a:rPr>
              <a:t>Fibryga</a:t>
            </a:r>
            <a:r>
              <a:rPr lang="en-CA" baseline="30000" dirty="0">
                <a:solidFill>
                  <a:srgbClr val="595959"/>
                </a:solidFill>
              </a:rPr>
              <a:t>®</a:t>
            </a:r>
            <a:r>
              <a:rPr lang="en-CA" dirty="0">
                <a:solidFill>
                  <a:srgbClr val="595959"/>
                </a:solidFill>
              </a:rPr>
              <a:t> is a registered trademark of </a:t>
            </a:r>
            <a:r>
              <a:rPr lang="en-CA" dirty="0" err="1">
                <a:solidFill>
                  <a:srgbClr val="595959"/>
                </a:solidFill>
              </a:rPr>
              <a:t>Octapharma</a:t>
            </a:r>
            <a:r>
              <a:rPr lang="en-CA" dirty="0">
                <a:solidFill>
                  <a:srgbClr val="595959"/>
                </a:solidFill>
              </a:rPr>
              <a:t> Canada Inc. All other trademarks are property of their respective owners. Copyright © 2020 </a:t>
            </a:r>
            <a:r>
              <a:rPr lang="en-CA" dirty="0" err="1">
                <a:solidFill>
                  <a:srgbClr val="595959"/>
                </a:solidFill>
              </a:rPr>
              <a:t>Octapharma</a:t>
            </a:r>
            <a:r>
              <a:rPr lang="en-CA" dirty="0">
                <a:solidFill>
                  <a:srgbClr val="595959"/>
                </a:solidFill>
              </a:rPr>
              <a:t> Canada Inc.</a:t>
            </a:r>
          </a:p>
        </p:txBody>
      </p:sp>
      <p:pic>
        <p:nvPicPr>
          <p:cNvPr id="22" name="Picture 21" descr="A picture containing knife&#10;&#10;Description automatically generated">
            <a:extLst>
              <a:ext uri="{FF2B5EF4-FFF2-40B4-BE49-F238E27FC236}">
                <a16:creationId xmlns:a16="http://schemas.microsoft.com/office/drawing/2014/main" id="{BCC9DE5E-91BB-294A-A6FF-2F7CD5C07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3" t="33119" r="8953" b="31499"/>
          <a:stretch/>
        </p:blipFill>
        <p:spPr>
          <a:xfrm>
            <a:off x="488333" y="6043904"/>
            <a:ext cx="2240097" cy="5044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004396-EE3F-AE49-8D76-CC779EB16622}"/>
              </a:ext>
            </a:extLst>
          </p:cNvPr>
          <p:cNvGrpSpPr/>
          <p:nvPr/>
        </p:nvGrpSpPr>
        <p:grpSpPr>
          <a:xfrm>
            <a:off x="438181" y="356553"/>
            <a:ext cx="5731391" cy="579140"/>
            <a:chOff x="353568" y="201662"/>
            <a:chExt cx="5731391" cy="57914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828F8ED-5D22-E747-9D10-6163787D1F20}"/>
                </a:ext>
              </a:extLst>
            </p:cNvPr>
            <p:cNvSpPr/>
            <p:nvPr/>
          </p:nvSpPr>
          <p:spPr>
            <a:xfrm>
              <a:off x="353568" y="201662"/>
              <a:ext cx="5205874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2">
              <a:extLst>
                <a:ext uri="{FF2B5EF4-FFF2-40B4-BE49-F238E27FC236}">
                  <a16:creationId xmlns:a16="http://schemas.microsoft.com/office/drawing/2014/main" id="{A83F0965-811C-514F-A74C-9F2717D497E3}"/>
                </a:ext>
              </a:extLst>
            </p:cNvPr>
            <p:cNvSpPr txBox="1">
              <a:spLocks/>
            </p:cNvSpPr>
            <p:nvPr/>
          </p:nvSpPr>
          <p:spPr>
            <a:xfrm>
              <a:off x="485939" y="236640"/>
              <a:ext cx="5599020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/>
                <a:t>Important safety information about Fibryga</a:t>
              </a:r>
              <a:r>
                <a:rPr lang="en-CA" baseline="30000" dirty="0"/>
                <a:t>®1</a:t>
              </a:r>
              <a:r>
                <a:rPr lang="en-CA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062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5466C-04F1-644F-99F9-2FD619887316}"/>
              </a:ext>
            </a:extLst>
          </p:cNvPr>
          <p:cNvSpPr/>
          <p:nvPr/>
        </p:nvSpPr>
        <p:spPr>
          <a:xfrm>
            <a:off x="371497" y="1799889"/>
            <a:ext cx="1003289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lvl="0" indent="-190500">
              <a:spcAft>
                <a:spcPts val="600"/>
              </a:spcAft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Risk of infectious agents with products made from human plasma.</a:t>
            </a:r>
            <a:endParaRPr lang="en-CA" sz="14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lvl="0" indent="-190500">
              <a:spcAft>
                <a:spcPts val="600"/>
              </a:spcAft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Risk of allergic reaction. </a:t>
            </a:r>
          </a:p>
          <a:p>
            <a:pPr marL="190500" lvl="0" indent="-190500">
              <a:spcAft>
                <a:spcPts val="600"/>
              </a:spcAft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Patients should be monitored for risk of thrombosis. </a:t>
            </a:r>
          </a:p>
          <a:p>
            <a:pPr marL="190500" lvl="0" indent="-190500">
              <a:spcAft>
                <a:spcPts val="600"/>
              </a:spcAft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Safety has not been established for use in human pregnancy. Benefits and risks to pregnant women should be carefully weighed. </a:t>
            </a:r>
            <a:endParaRPr lang="en-CA" sz="14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lvl="0" indent="-190500">
              <a:spcAft>
                <a:spcPts val="600"/>
              </a:spcAft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Safety has not been established for use in nursing women. Should be given with caution. </a:t>
            </a:r>
          </a:p>
          <a:p>
            <a:pPr marL="190500" lvl="0" indent="-190500">
              <a:spcAft>
                <a:spcPts val="600"/>
              </a:spcAft>
              <a:buClr>
                <a:srgbClr val="A2306D"/>
              </a:buClr>
              <a:buSzPct val="75000"/>
              <a:buFont typeface="Symbol" pitchFamily="2" charset="2"/>
              <a:buChar char=""/>
            </a:pP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Determination of the patient’s fibrinogen level using an appropriate method (e.g., </a:t>
            </a:r>
            <a:r>
              <a:rPr lang="en-CA" sz="1400" dirty="0" err="1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Clauss</a:t>
            </a: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fibrinogen assay) is recommended before and during the treatment to avoid overdosing or underdosing. 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88E28-3B33-5040-91A1-0A5A695F4150}"/>
              </a:ext>
            </a:extLst>
          </p:cNvPr>
          <p:cNvSpPr/>
          <p:nvPr/>
        </p:nvSpPr>
        <p:spPr>
          <a:xfrm>
            <a:off x="425273" y="4340946"/>
            <a:ext cx="10377187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CA" sz="1600" b="1" u="sng" dirty="0">
                <a:solidFill>
                  <a:srgbClr val="A230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 more information:</a:t>
            </a:r>
            <a:endParaRPr lang="en-CA" sz="1600" dirty="0">
              <a:solidFill>
                <a:srgbClr val="A2306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Please consult the </a:t>
            </a:r>
            <a:r>
              <a:rPr lang="en-CA" sz="14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product monograph</a:t>
            </a:r>
            <a:r>
              <a:rPr lang="en-CA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sz="140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 important information relating to adverse reactions, drug interactions and dosing information which have not been discussed in this advertisement. The product monograph is also available by contacting </a:t>
            </a:r>
            <a:r>
              <a:rPr lang="en-CA" sz="1400" u="sng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Octapharma</a:t>
            </a:r>
            <a:r>
              <a:rPr lang="en-CA" sz="14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Canada Inc.</a:t>
            </a:r>
            <a:r>
              <a:rPr lang="en-CA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CA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5AF814F0-8D74-7F43-BF47-1D6769EB2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5" y="1083356"/>
            <a:ext cx="7406475" cy="438917"/>
          </a:xfrm>
        </p:spPr>
        <p:txBody>
          <a:bodyPr/>
          <a:lstStyle/>
          <a:p>
            <a:r>
              <a:rPr lang="en-CA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Relevant warnings and precautions:</a:t>
            </a:r>
            <a:endParaRPr lang="en-CA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3115D-1559-934B-9746-ED7228B3DFD6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9253EB6-905C-784B-91EA-D41A797BCFBC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BC7413-6068-864D-AAA6-C0608237B264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12" name="Freeform: Shape 6">
                <a:extLst>
                  <a:ext uri="{FF2B5EF4-FFF2-40B4-BE49-F238E27FC236}">
                    <a16:creationId xmlns:a16="http://schemas.microsoft.com/office/drawing/2014/main" id="{D3C1F1E6-D769-6147-9EA9-DF3B0CDE7D7B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3" name="Freeform: Shape 7">
                <a:extLst>
                  <a:ext uri="{FF2B5EF4-FFF2-40B4-BE49-F238E27FC236}">
                    <a16:creationId xmlns:a16="http://schemas.microsoft.com/office/drawing/2014/main" id="{D0891904-7443-AF49-AA88-409E52910674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908502BE-FD4D-074E-907B-9CBA1E92CA65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9">
                <a:extLst>
                  <a:ext uri="{FF2B5EF4-FFF2-40B4-BE49-F238E27FC236}">
                    <a16:creationId xmlns:a16="http://schemas.microsoft.com/office/drawing/2014/main" id="{4C01791C-4B61-F64A-8581-E2A4A0D7F62A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0">
                <a:extLst>
                  <a:ext uri="{FF2B5EF4-FFF2-40B4-BE49-F238E27FC236}">
                    <a16:creationId xmlns:a16="http://schemas.microsoft.com/office/drawing/2014/main" id="{2DF6B7EE-FBD5-0D43-8D3D-925594454E27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1">
                <a:extLst>
                  <a:ext uri="{FF2B5EF4-FFF2-40B4-BE49-F238E27FC236}">
                    <a16:creationId xmlns:a16="http://schemas.microsoft.com/office/drawing/2014/main" id="{067C8A55-1435-2441-86EA-52B1F8493D32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2">
                <a:extLst>
                  <a:ext uri="{FF2B5EF4-FFF2-40B4-BE49-F238E27FC236}">
                    <a16:creationId xmlns:a16="http://schemas.microsoft.com/office/drawing/2014/main" id="{D0210630-9DE1-1843-AEE6-C611C5955992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3">
                <a:extLst>
                  <a:ext uri="{FF2B5EF4-FFF2-40B4-BE49-F238E27FC236}">
                    <a16:creationId xmlns:a16="http://schemas.microsoft.com/office/drawing/2014/main" id="{25CFDC05-790C-854B-83C6-FA1CBE05C3DC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5890E9D-74A2-8A42-8A8C-62FBA3F12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333" y="5925297"/>
            <a:ext cx="3033081" cy="177217"/>
          </a:xfrm>
        </p:spPr>
        <p:txBody>
          <a:bodyPr/>
          <a:lstStyle/>
          <a:p>
            <a:r>
              <a:rPr lang="en-CA" b="1" dirty="0"/>
              <a:t>1.</a:t>
            </a:r>
            <a:r>
              <a:rPr lang="en-CA" dirty="0"/>
              <a:t> </a:t>
            </a:r>
            <a:r>
              <a:rPr lang="en-CA" dirty="0" err="1"/>
              <a:t>Fibryga</a:t>
            </a:r>
            <a:r>
              <a:rPr lang="en-CA" baseline="30000" dirty="0"/>
              <a:t>®</a:t>
            </a:r>
            <a:r>
              <a:rPr lang="en-CA" dirty="0"/>
              <a:t> Product Monograph. </a:t>
            </a:r>
            <a:r>
              <a:rPr lang="en-CA" dirty="0" err="1"/>
              <a:t>Octapharma</a:t>
            </a:r>
            <a:r>
              <a:rPr lang="en-CA" dirty="0"/>
              <a:t> Canada Inc. July 16, 2020.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DAE81F6-F1C4-F842-A929-F1CF0DA5EE22}"/>
              </a:ext>
            </a:extLst>
          </p:cNvPr>
          <p:cNvSpPr txBox="1">
            <a:spLocks/>
          </p:cNvSpPr>
          <p:nvPr/>
        </p:nvSpPr>
        <p:spPr>
          <a:xfrm>
            <a:off x="2923895" y="6197844"/>
            <a:ext cx="3676838" cy="398384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>
                <a:solidFill>
                  <a:srgbClr val="595959"/>
                </a:solidFill>
              </a:rPr>
              <a:t>Fibryga</a:t>
            </a:r>
            <a:r>
              <a:rPr lang="en-CA" baseline="30000" dirty="0">
                <a:solidFill>
                  <a:srgbClr val="595959"/>
                </a:solidFill>
              </a:rPr>
              <a:t>®</a:t>
            </a:r>
            <a:r>
              <a:rPr lang="en-CA" dirty="0">
                <a:solidFill>
                  <a:srgbClr val="595959"/>
                </a:solidFill>
              </a:rPr>
              <a:t> is a registered trademark of </a:t>
            </a:r>
            <a:r>
              <a:rPr lang="en-CA" dirty="0" err="1">
                <a:solidFill>
                  <a:srgbClr val="595959"/>
                </a:solidFill>
              </a:rPr>
              <a:t>Octapharma</a:t>
            </a:r>
            <a:r>
              <a:rPr lang="en-CA" dirty="0">
                <a:solidFill>
                  <a:srgbClr val="595959"/>
                </a:solidFill>
              </a:rPr>
              <a:t> Canada Inc. All other trademarks are property of their respective owners. Copyright © 2020 </a:t>
            </a:r>
            <a:r>
              <a:rPr lang="en-CA" dirty="0" err="1">
                <a:solidFill>
                  <a:srgbClr val="595959"/>
                </a:solidFill>
              </a:rPr>
              <a:t>Octapharma</a:t>
            </a:r>
            <a:r>
              <a:rPr lang="en-CA" dirty="0">
                <a:solidFill>
                  <a:srgbClr val="595959"/>
                </a:solidFill>
              </a:rPr>
              <a:t> Canada Inc.</a:t>
            </a:r>
          </a:p>
        </p:txBody>
      </p:sp>
      <p:pic>
        <p:nvPicPr>
          <p:cNvPr id="22" name="Picture 21" descr="A picture containing knife&#10;&#10;Description automatically generated">
            <a:extLst>
              <a:ext uri="{FF2B5EF4-FFF2-40B4-BE49-F238E27FC236}">
                <a16:creationId xmlns:a16="http://schemas.microsoft.com/office/drawing/2014/main" id="{CD3AE5B9-ED71-F441-A021-78AB8AE4C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3" t="33119" r="8953" b="31499"/>
          <a:stretch/>
        </p:blipFill>
        <p:spPr>
          <a:xfrm>
            <a:off x="488333" y="6188632"/>
            <a:ext cx="2240097" cy="50441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8C9209F-F52C-6D4A-9534-C97AD97D1A84}"/>
              </a:ext>
            </a:extLst>
          </p:cNvPr>
          <p:cNvGrpSpPr/>
          <p:nvPr/>
        </p:nvGrpSpPr>
        <p:grpSpPr>
          <a:xfrm>
            <a:off x="438181" y="356553"/>
            <a:ext cx="5731391" cy="579140"/>
            <a:chOff x="353568" y="201662"/>
            <a:chExt cx="5731391" cy="5791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58F868A-F3AA-C74E-80F4-29D4B93E4D7A}"/>
                </a:ext>
              </a:extLst>
            </p:cNvPr>
            <p:cNvSpPr/>
            <p:nvPr/>
          </p:nvSpPr>
          <p:spPr>
            <a:xfrm>
              <a:off x="353568" y="201662"/>
              <a:ext cx="5205874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62D44331-BEC4-414A-ACA4-B86085A4ECEF}"/>
                </a:ext>
              </a:extLst>
            </p:cNvPr>
            <p:cNvSpPr txBox="1">
              <a:spLocks/>
            </p:cNvSpPr>
            <p:nvPr/>
          </p:nvSpPr>
          <p:spPr>
            <a:xfrm>
              <a:off x="485939" y="236640"/>
              <a:ext cx="5599020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/>
                <a:t>Important safety information about Fibryga</a:t>
              </a:r>
              <a:r>
                <a:rPr lang="en-CA" baseline="30000" dirty="0"/>
                <a:t>®1</a:t>
              </a:r>
              <a:r>
                <a:rPr lang="en-CA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90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E3E7954-4B99-40AD-9045-EBF7F44C43EA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28639EA-90E8-4DC8-AED1-2655EA66F80B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Graphic 7">
              <a:hlinkClick r:id="rId3" action="ppaction://hlinksldjump"/>
              <a:extLst>
                <a:ext uri="{FF2B5EF4-FFF2-40B4-BE49-F238E27FC236}">
                  <a16:creationId xmlns:a16="http://schemas.microsoft.com/office/drawing/2014/main" id="{F72E6F25-8417-434F-A1F2-BA67F5E95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63C2CD1-ACF1-1948-A5CE-F8DF25A29F7B}"/>
              </a:ext>
            </a:extLst>
          </p:cNvPr>
          <p:cNvSpPr txBox="1"/>
          <p:nvPr/>
        </p:nvSpPr>
        <p:spPr>
          <a:xfrm>
            <a:off x="353567" y="6442023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Product Monograph.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Octapharma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Canada Inc. July 16, 2020.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D781AD-9445-2748-8B26-B855C6B394FF}"/>
              </a:ext>
            </a:extLst>
          </p:cNvPr>
          <p:cNvSpPr/>
          <p:nvPr/>
        </p:nvSpPr>
        <p:spPr>
          <a:xfrm>
            <a:off x="9645446" y="5662510"/>
            <a:ext cx="2390980" cy="2390980"/>
          </a:xfrm>
          <a:prstGeom prst="ellipse">
            <a:avLst/>
          </a:prstGeom>
          <a:noFill/>
          <a:ln w="635000">
            <a:solidFill>
              <a:srgbClr val="B45F8D">
                <a:alpha val="1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F0F047-F3FF-124B-8B05-E671275071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19030" y="5762939"/>
            <a:ext cx="2499772" cy="765055"/>
          </a:xfrm>
          <a:prstGeom prst="rect">
            <a:avLst/>
          </a:prstGeom>
        </p:spPr>
      </p:pic>
      <p:sp>
        <p:nvSpPr>
          <p:cNvPr id="28" name="Slide Number Placeholder 16">
            <a:extLst>
              <a:ext uri="{FF2B5EF4-FFF2-40B4-BE49-F238E27FC236}">
                <a16:creationId xmlns:a16="http://schemas.microsoft.com/office/drawing/2014/main" id="{1FE66932-28EC-2F4C-B930-4EA1F5D9E677}"/>
              </a:ext>
            </a:extLst>
          </p:cNvPr>
          <p:cNvSpPr txBox="1">
            <a:spLocks/>
          </p:cNvSpPr>
          <p:nvPr/>
        </p:nvSpPr>
        <p:spPr>
          <a:xfrm>
            <a:off x="11543552" y="283687"/>
            <a:ext cx="377103" cy="377103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49069-4B91-6B41-95E2-A7B6CFFC0F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9FEC1D-FC84-2E4E-9423-5A0DD4CF82C2}"/>
              </a:ext>
            </a:extLst>
          </p:cNvPr>
          <p:cNvSpPr/>
          <p:nvPr/>
        </p:nvSpPr>
        <p:spPr>
          <a:xfrm>
            <a:off x="0" y="6776357"/>
            <a:ext cx="12192000" cy="81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6DCE3-39E8-0447-A4A2-587D0630434F}"/>
              </a:ext>
            </a:extLst>
          </p:cNvPr>
          <p:cNvSpPr txBox="1"/>
          <p:nvPr/>
        </p:nvSpPr>
        <p:spPr>
          <a:xfrm>
            <a:off x="9916238" y="6370032"/>
            <a:ext cx="93166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AF993-7E47-4447-A938-8D86BB1F8702}"/>
              </a:ext>
            </a:extLst>
          </p:cNvPr>
          <p:cNvSpPr txBox="1"/>
          <p:nvPr/>
        </p:nvSpPr>
        <p:spPr>
          <a:xfrm>
            <a:off x="353567" y="6431681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Product Monograph.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Octapharma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Canada Inc. July 16, 2020.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2822D6-6192-8648-AECD-BF304F3C503D}"/>
              </a:ext>
            </a:extLst>
          </p:cNvPr>
          <p:cNvSpPr/>
          <p:nvPr/>
        </p:nvSpPr>
        <p:spPr>
          <a:xfrm>
            <a:off x="9645446" y="5662510"/>
            <a:ext cx="2390980" cy="2390980"/>
          </a:xfrm>
          <a:prstGeom prst="ellipse">
            <a:avLst/>
          </a:prstGeom>
          <a:noFill/>
          <a:ln w="635000">
            <a:solidFill>
              <a:srgbClr val="B45F8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4B6552-1744-B040-B624-5E32D6A729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19030" y="5762939"/>
            <a:ext cx="2499772" cy="7650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D690C7-326B-0647-853E-2A9B779F1278}"/>
              </a:ext>
            </a:extLst>
          </p:cNvPr>
          <p:cNvSpPr/>
          <p:nvPr/>
        </p:nvSpPr>
        <p:spPr>
          <a:xfrm>
            <a:off x="5983707" y="3398167"/>
            <a:ext cx="5494744" cy="13471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Co-package allows for traceability and convenient reconstitution of Fibryga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One product code allows for simpler inventory management, ordering, and delivery to the OR/floor.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ubtitle 1">
            <a:extLst>
              <a:ext uri="{FF2B5EF4-FFF2-40B4-BE49-F238E27FC236}">
                <a16:creationId xmlns:a16="http://schemas.microsoft.com/office/drawing/2014/main" id="{211ABC40-201C-C243-A6D6-929CE133E34B}"/>
              </a:ext>
            </a:extLst>
          </p:cNvPr>
          <p:cNvSpPr txBox="1">
            <a:spLocks/>
          </p:cNvSpPr>
          <p:nvPr/>
        </p:nvSpPr>
        <p:spPr>
          <a:xfrm>
            <a:off x="5610270" y="1660249"/>
            <a:ext cx="5956089" cy="15394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Font typeface="Arial"/>
              <a:buNone/>
              <a:defRPr sz="2200" b="1" kern="1200" spc="-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3538" indent="-311150" algn="l" defTabSz="914400" rtl="0" eaLnBrk="1" latinLnBrk="0" hangingPunct="1">
              <a:lnSpc>
                <a:spcPct val="120000"/>
              </a:lnSpc>
              <a:spcBef>
                <a:spcPts val="11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41388" indent="-231775" algn="l" defTabSz="914400" rtl="0" eaLnBrk="1" latinLnBrk="0" hangingPunct="1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Font typeface="Wingdings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62100" indent="-2301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3400" b="1" i="0" u="none" strike="noStrike" kern="1200" cap="none" spc="-5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3400" b="1" i="0" u="none" strike="noStrike" kern="1200" cap="none" spc="-50" normalizeH="0" baseline="3000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3400" b="1" i="0" u="none" strike="noStrike" kern="1200" cap="none" spc="-5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now conveniently co-packaged with water for injection (WFI)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542069-3E87-9F4F-8C7D-ACC1C3E1A5D9}"/>
              </a:ext>
            </a:extLst>
          </p:cNvPr>
          <p:cNvGrpSpPr/>
          <p:nvPr/>
        </p:nvGrpSpPr>
        <p:grpSpPr>
          <a:xfrm>
            <a:off x="500622" y="356553"/>
            <a:ext cx="2274362" cy="579140"/>
            <a:chOff x="353568" y="201662"/>
            <a:chExt cx="2274362" cy="57914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DCAF79E-B96C-CA42-AB63-3B4C3BF9494F}"/>
                </a:ext>
              </a:extLst>
            </p:cNvPr>
            <p:cNvSpPr/>
            <p:nvPr/>
          </p:nvSpPr>
          <p:spPr>
            <a:xfrm>
              <a:off x="353568" y="201662"/>
              <a:ext cx="2198352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itle 2">
              <a:extLst>
                <a:ext uri="{FF2B5EF4-FFF2-40B4-BE49-F238E27FC236}">
                  <a16:creationId xmlns:a16="http://schemas.microsoft.com/office/drawing/2014/main" id="{E401801C-871F-4340-8B63-6327F2DA0BBE}"/>
                </a:ext>
              </a:extLst>
            </p:cNvPr>
            <p:cNvSpPr txBox="1">
              <a:spLocks/>
            </p:cNvSpPr>
            <p:nvPr/>
          </p:nvSpPr>
          <p:spPr>
            <a:xfrm>
              <a:off x="421771" y="236640"/>
              <a:ext cx="2206159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A2306D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NEW Co-Packaging</a:t>
              </a:r>
              <a:endPara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1AE1A0-62C3-0348-BFAB-148FC46BCFFA}"/>
              </a:ext>
            </a:extLst>
          </p:cNvPr>
          <p:cNvCxnSpPr>
            <a:cxnSpLocks/>
          </p:cNvCxnSpPr>
          <p:nvPr/>
        </p:nvCxnSpPr>
        <p:spPr>
          <a:xfrm>
            <a:off x="5743074" y="3459600"/>
            <a:ext cx="0" cy="644529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FFE14C-54D8-0F41-8C69-52A0773AE761}"/>
              </a:ext>
            </a:extLst>
          </p:cNvPr>
          <p:cNvSpPr txBox="1"/>
          <p:nvPr/>
        </p:nvSpPr>
        <p:spPr>
          <a:xfrm>
            <a:off x="449507" y="6221284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also indicated for the treatment of acute bleeding episodes and perioperative prophylaxis in adult and pediatric patients with congenital afibrinogenemia and hypofibrinogenemia.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0" name="Picture 39" descr="Diagram, text&#10;&#10;Description automatically generated">
            <a:extLst>
              <a:ext uri="{FF2B5EF4-FFF2-40B4-BE49-F238E27FC236}">
                <a16:creationId xmlns:a16="http://schemas.microsoft.com/office/drawing/2014/main" id="{BD69A6FB-CB9D-4F1A-8F5C-8D3FB08FFE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90" t="13793" r="20240"/>
          <a:stretch/>
        </p:blipFill>
        <p:spPr>
          <a:xfrm>
            <a:off x="713539" y="1341050"/>
            <a:ext cx="4564806" cy="39084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F64DF5-3F54-446D-AE7E-1F9DB49DE1D2}"/>
              </a:ext>
            </a:extLst>
          </p:cNvPr>
          <p:cNvGrpSpPr/>
          <p:nvPr/>
        </p:nvGrpSpPr>
        <p:grpSpPr>
          <a:xfrm>
            <a:off x="195915" y="4543743"/>
            <a:ext cx="1402498" cy="1243233"/>
            <a:chOff x="47423" y="1120178"/>
            <a:chExt cx="2692671" cy="24744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5CEF5C3-1B1C-2148-94CE-075763250B4E}"/>
                </a:ext>
              </a:extLst>
            </p:cNvPr>
            <p:cNvGrpSpPr/>
            <p:nvPr/>
          </p:nvGrpSpPr>
          <p:grpSpPr>
            <a:xfrm>
              <a:off x="241080" y="1120178"/>
              <a:ext cx="2390980" cy="2390980"/>
              <a:chOff x="933761" y="2612583"/>
              <a:chExt cx="2390980" cy="239098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FB82FED-3048-2348-8DC0-6F52F65972BC}"/>
                  </a:ext>
                </a:extLst>
              </p:cNvPr>
              <p:cNvSpPr/>
              <p:nvPr/>
            </p:nvSpPr>
            <p:spPr>
              <a:xfrm>
                <a:off x="933761" y="2612583"/>
                <a:ext cx="2390980" cy="2390980"/>
              </a:xfrm>
              <a:prstGeom prst="ellipse">
                <a:avLst/>
              </a:prstGeom>
              <a:solidFill>
                <a:srgbClr val="A2306D"/>
              </a:solidFill>
              <a:ln w="635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EEB64E5-B1C6-CE4B-8C6F-FD47C3010508}"/>
                  </a:ext>
                </a:extLst>
              </p:cNvPr>
              <p:cNvSpPr/>
              <p:nvPr/>
            </p:nvSpPr>
            <p:spPr>
              <a:xfrm rot="6300000">
                <a:off x="1021021" y="2741871"/>
                <a:ext cx="2213554" cy="2171444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99000">
                    <a:srgbClr val="B45F8D"/>
                  </a:gs>
                </a:gsLst>
                <a:lin ang="10800000" scaled="1"/>
              </a:gradFill>
              <a:ln w="635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8A6D78-8E4C-FE46-9C70-8F17660F73D5}"/>
                </a:ext>
              </a:extLst>
            </p:cNvPr>
            <p:cNvSpPr txBox="1"/>
            <p:nvPr/>
          </p:nvSpPr>
          <p:spPr>
            <a:xfrm>
              <a:off x="47423" y="1842658"/>
              <a:ext cx="2692671" cy="175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-180" normalizeH="0" baseline="7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180" normalizeH="0" baseline="7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AVAILABLE NOW IN CANADA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287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F8B6E1-F6CA-6344-9282-1EA9D9D12415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5633713-3DF1-DD44-9853-2FF3E7FFD255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358B30D-6383-1D42-B871-D67BF75001D0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17" name="Freeform: Shape 6">
                <a:extLst>
                  <a:ext uri="{FF2B5EF4-FFF2-40B4-BE49-F238E27FC236}">
                    <a16:creationId xmlns:a16="http://schemas.microsoft.com/office/drawing/2014/main" id="{61F44B56-A130-B747-90FD-75EEAB4CB5E7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7">
                <a:extLst>
                  <a:ext uri="{FF2B5EF4-FFF2-40B4-BE49-F238E27FC236}">
                    <a16:creationId xmlns:a16="http://schemas.microsoft.com/office/drawing/2014/main" id="{2623366A-1301-9C44-A169-432DB9E55B72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8">
                <a:extLst>
                  <a:ext uri="{FF2B5EF4-FFF2-40B4-BE49-F238E27FC236}">
                    <a16:creationId xmlns:a16="http://schemas.microsoft.com/office/drawing/2014/main" id="{BCB72F6E-563B-E243-8443-D738E3C0386B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9">
                <a:extLst>
                  <a:ext uri="{FF2B5EF4-FFF2-40B4-BE49-F238E27FC236}">
                    <a16:creationId xmlns:a16="http://schemas.microsoft.com/office/drawing/2014/main" id="{D4FF3A08-B671-C644-9E7C-40C9BB946156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10">
                <a:extLst>
                  <a:ext uri="{FF2B5EF4-FFF2-40B4-BE49-F238E27FC236}">
                    <a16:creationId xmlns:a16="http://schemas.microsoft.com/office/drawing/2014/main" id="{956C4C48-5F7A-A24A-AB3F-DB202A25544D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11">
                <a:extLst>
                  <a:ext uri="{FF2B5EF4-FFF2-40B4-BE49-F238E27FC236}">
                    <a16:creationId xmlns:a16="http://schemas.microsoft.com/office/drawing/2014/main" id="{7F9F15C1-90A6-7A45-84EA-647AF9D9323E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12">
                <a:extLst>
                  <a:ext uri="{FF2B5EF4-FFF2-40B4-BE49-F238E27FC236}">
                    <a16:creationId xmlns:a16="http://schemas.microsoft.com/office/drawing/2014/main" id="{6C060366-4983-9E47-A17E-771C2F58D2B3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13">
                <a:extLst>
                  <a:ext uri="{FF2B5EF4-FFF2-40B4-BE49-F238E27FC236}">
                    <a16:creationId xmlns:a16="http://schemas.microsoft.com/office/drawing/2014/main" id="{D9AD9686-0D69-B34A-BD21-16BA1ADEA1DD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Subtitle 1">
            <a:extLst>
              <a:ext uri="{FF2B5EF4-FFF2-40B4-BE49-F238E27FC236}">
                <a16:creationId xmlns:a16="http://schemas.microsoft.com/office/drawing/2014/main" id="{18961F4E-9D32-DF49-824E-F47290777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735" y="1219066"/>
            <a:ext cx="8790858" cy="1014984"/>
          </a:xfrm>
        </p:spPr>
        <p:txBody>
          <a:bodyPr/>
          <a:lstStyle/>
          <a:p>
            <a:r>
              <a:rPr lang="en-CA" dirty="0" err="1"/>
              <a:t>Fibryga</a:t>
            </a:r>
            <a:r>
              <a:rPr lang="en-CA" sz="2400" baseline="30000" dirty="0"/>
              <a:t>®</a:t>
            </a:r>
            <a:r>
              <a:rPr lang="en-CA" dirty="0"/>
              <a:t> is a fibrinogen concentrate designed for efficacy, safety and ease of use</a:t>
            </a:r>
            <a:r>
              <a:rPr lang="en-CA" baseline="30000" dirty="0"/>
              <a:t>1</a:t>
            </a:r>
            <a:r>
              <a:rPr lang="en-CA" dirty="0"/>
              <a:t> </a:t>
            </a:r>
            <a:endParaRPr lang="en-US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88DB4E-57AA-FD46-B115-69B255BECB92}"/>
              </a:ext>
            </a:extLst>
          </p:cNvPr>
          <p:cNvSpPr txBox="1"/>
          <p:nvPr/>
        </p:nvSpPr>
        <p:spPr>
          <a:xfrm>
            <a:off x="5176948" y="4161727"/>
            <a:ext cx="290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 purity and fibrinogen activity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C62755-8D1D-CB48-88B6-91C6A7C16B05}"/>
              </a:ext>
            </a:extLst>
          </p:cNvPr>
          <p:cNvSpPr txBox="1"/>
          <p:nvPr/>
        </p:nvSpPr>
        <p:spPr>
          <a:xfrm>
            <a:off x="8616007" y="4151729"/>
            <a:ext cx="242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 to reconstitute and use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58E4DD0-3EF7-B746-81F2-42BD127D06C1}"/>
              </a:ext>
            </a:extLst>
          </p:cNvPr>
          <p:cNvSpPr/>
          <p:nvPr/>
        </p:nvSpPr>
        <p:spPr>
          <a:xfrm>
            <a:off x="447735" y="5881961"/>
            <a:ext cx="10022950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Under ideal conditions with a trained professional.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† Unless the method of opening/reconstitution precludes the risk of microbial contamination, </a:t>
            </a:r>
            <a:r>
              <a:rPr kumimoji="0" lang="en-CA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10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should be used immediately.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‡ During the management of uncontrolled severe bleeding in the course of surgical interventions for patients with acquired fibrinogen deficiency.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CA8C47-A8CE-C147-AFA9-A160786E9945}"/>
              </a:ext>
            </a:extLst>
          </p:cNvPr>
          <p:cNvSpPr txBox="1"/>
          <p:nvPr/>
        </p:nvSpPr>
        <p:spPr>
          <a:xfrm>
            <a:off x="353567" y="6471506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Product Monograph.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Octapharma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Canada Inc. July 16, 2020.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836025-F801-824C-93DE-33CCFBFAE6F3}"/>
              </a:ext>
            </a:extLst>
          </p:cNvPr>
          <p:cNvGrpSpPr/>
          <p:nvPr/>
        </p:nvGrpSpPr>
        <p:grpSpPr>
          <a:xfrm>
            <a:off x="1803175" y="2886786"/>
            <a:ext cx="1137102" cy="1137102"/>
            <a:chOff x="770388" y="1774844"/>
            <a:chExt cx="1137102" cy="113710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997489-940D-3446-9C4B-A090157AA638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E1FF64-47E8-7C49-B4CE-5653E51ACB00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03920DC-EAA3-7543-8832-C2C4EA866B8D}"/>
              </a:ext>
            </a:extLst>
          </p:cNvPr>
          <p:cNvGrpSpPr/>
          <p:nvPr/>
        </p:nvGrpSpPr>
        <p:grpSpPr>
          <a:xfrm>
            <a:off x="5582449" y="2860449"/>
            <a:ext cx="1137102" cy="1137102"/>
            <a:chOff x="770388" y="1774844"/>
            <a:chExt cx="1137102" cy="11371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CE5B212-20B2-DA49-A848-08CA03434615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1798988-F5A8-B34A-83AA-F6421CD3CCFA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87E7546-1D17-5D41-904E-9A35D9BA18C8}"/>
              </a:ext>
            </a:extLst>
          </p:cNvPr>
          <p:cNvGrpSpPr/>
          <p:nvPr/>
        </p:nvGrpSpPr>
        <p:grpSpPr>
          <a:xfrm>
            <a:off x="9127262" y="2870676"/>
            <a:ext cx="1137102" cy="1137102"/>
            <a:chOff x="770388" y="1774844"/>
            <a:chExt cx="1137102" cy="113710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7804AE-D3DC-A14E-A3B3-5B3A48D07526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1E11FB4-A54B-4343-8001-1995D97CC9F5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F4DC9518-79A4-AB4E-8260-E6167FDF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1475" y="3033288"/>
            <a:ext cx="855643" cy="85564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608C7FE-1B05-C940-A028-F0B7A4F275BD}"/>
              </a:ext>
            </a:extLst>
          </p:cNvPr>
          <p:cNvSpPr txBox="1"/>
          <p:nvPr/>
        </p:nvSpPr>
        <p:spPr>
          <a:xfrm>
            <a:off x="1056218" y="4136309"/>
            <a:ext cx="323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Double viral inactivated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Highly-purified human fibrinogen concentrate (FC)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7EED146-72E5-714A-AA35-E48CBB87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68673" y="3009407"/>
            <a:ext cx="869788" cy="86978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5AB3A5C-DB24-0140-9F53-A55ED12D3A1B}"/>
              </a:ext>
            </a:extLst>
          </p:cNvPr>
          <p:cNvGrpSpPr/>
          <p:nvPr/>
        </p:nvGrpSpPr>
        <p:grpSpPr>
          <a:xfrm>
            <a:off x="500621" y="356553"/>
            <a:ext cx="1804833" cy="579140"/>
            <a:chOff x="353567" y="201662"/>
            <a:chExt cx="1804833" cy="57914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965CE05-79F3-F943-9990-BFAF27920316}"/>
                </a:ext>
              </a:extLst>
            </p:cNvPr>
            <p:cNvSpPr/>
            <p:nvPr/>
          </p:nvSpPr>
          <p:spPr>
            <a:xfrm>
              <a:off x="353567" y="201662"/>
              <a:ext cx="1804833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itle 2">
              <a:extLst>
                <a:ext uri="{FF2B5EF4-FFF2-40B4-BE49-F238E27FC236}">
                  <a16:creationId xmlns:a16="http://schemas.microsoft.com/office/drawing/2014/main" id="{75FC90EA-4CC9-7245-8617-EB87FDED559E}"/>
                </a:ext>
              </a:extLst>
            </p:cNvPr>
            <p:cNvSpPr txBox="1">
              <a:spLocks/>
            </p:cNvSpPr>
            <p:nvPr/>
          </p:nvSpPr>
          <p:spPr>
            <a:xfrm>
              <a:off x="491337" y="220598"/>
              <a:ext cx="1618938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A2306D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ABOUT Fibryga</a:t>
              </a:r>
              <a:endPara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D5D6740-DE0A-9D48-8983-50DB1F71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02621" y="3002221"/>
            <a:ext cx="896758" cy="89675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550E83-5222-7B44-A0EB-E8F569D5B73E}"/>
              </a:ext>
            </a:extLst>
          </p:cNvPr>
          <p:cNvCxnSpPr>
            <a:cxnSpLocks/>
          </p:cNvCxnSpPr>
          <p:nvPr/>
        </p:nvCxnSpPr>
        <p:spPr>
          <a:xfrm>
            <a:off x="914400" y="4239464"/>
            <a:ext cx="0" cy="710908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D8CD84-6441-4C45-B9DB-560962A78C80}"/>
              </a:ext>
            </a:extLst>
          </p:cNvPr>
          <p:cNvCxnSpPr>
            <a:cxnSpLocks/>
          </p:cNvCxnSpPr>
          <p:nvPr/>
        </p:nvCxnSpPr>
        <p:spPr>
          <a:xfrm>
            <a:off x="5044965" y="4239464"/>
            <a:ext cx="0" cy="46917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5A2A09-B935-534B-AB83-645EAB0DBB24}"/>
              </a:ext>
            </a:extLst>
          </p:cNvPr>
          <p:cNvCxnSpPr>
            <a:cxnSpLocks/>
          </p:cNvCxnSpPr>
          <p:nvPr/>
        </p:nvCxnSpPr>
        <p:spPr>
          <a:xfrm>
            <a:off x="8490623" y="4239464"/>
            <a:ext cx="0" cy="46917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3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8050DA-9C70-704B-9FCC-E23E5C513BF0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A4A67AD-1E51-1742-8874-BDC53B32BF12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BD063-49CD-EE4E-832B-38B3FF56B300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9" name="Freeform: Shape 6">
                <a:extLst>
                  <a:ext uri="{FF2B5EF4-FFF2-40B4-BE49-F238E27FC236}">
                    <a16:creationId xmlns:a16="http://schemas.microsoft.com/office/drawing/2014/main" id="{482A37C3-D669-344E-8D00-42512CB97189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0" name="Freeform: Shape 7">
                <a:extLst>
                  <a:ext uri="{FF2B5EF4-FFF2-40B4-BE49-F238E27FC236}">
                    <a16:creationId xmlns:a16="http://schemas.microsoft.com/office/drawing/2014/main" id="{3DEDFC7A-CBBD-4C46-BD0C-051A39142DBE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id="{58065A52-4E0D-E249-9D34-16F9EC8F1712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CF68FF5A-D809-F341-AB39-C50DF39CEF31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3BA0A6DA-4E1A-A74E-B379-725A9F91ABA4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EF354B53-FF29-B144-BC1D-B662D7F11006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:a16="http://schemas.microsoft.com/office/drawing/2014/main" id="{9E937C92-BA04-B444-9D35-8094149CACB5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3">
                <a:extLst>
                  <a:ext uri="{FF2B5EF4-FFF2-40B4-BE49-F238E27FC236}">
                    <a16:creationId xmlns:a16="http://schemas.microsoft.com/office/drawing/2014/main" id="{64F18C7B-0D67-5946-9F6A-F125AA8CA1D2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17" name="Subtitle 1">
            <a:extLst>
              <a:ext uri="{FF2B5EF4-FFF2-40B4-BE49-F238E27FC236}">
                <a16:creationId xmlns:a16="http://schemas.microsoft.com/office/drawing/2014/main" id="{E975DAA0-A137-074B-87D3-340F2CEC9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735" y="1219066"/>
            <a:ext cx="8790858" cy="1014984"/>
          </a:xfrm>
        </p:spPr>
        <p:txBody>
          <a:bodyPr/>
          <a:lstStyle/>
          <a:p>
            <a:r>
              <a:rPr lang="en-CA" dirty="0" err="1"/>
              <a:t>Fibryga</a:t>
            </a:r>
            <a:r>
              <a:rPr lang="en-CA" sz="2400" baseline="30000" dirty="0"/>
              <a:t>®</a:t>
            </a:r>
            <a:r>
              <a:rPr lang="en-CA" dirty="0"/>
              <a:t> is a fibrinogen concentrate designed for efficacy, safety and ease of use</a:t>
            </a:r>
            <a:r>
              <a:rPr lang="en-CA" baseline="30000" dirty="0"/>
              <a:t>1</a:t>
            </a:r>
            <a:r>
              <a:rPr lang="en-CA" dirty="0"/>
              <a:t> </a:t>
            </a:r>
            <a:endParaRPr lang="en-US" baseline="30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4003DD-6F10-7F48-9FE7-6D0AA47EEBF6}"/>
              </a:ext>
            </a:extLst>
          </p:cNvPr>
          <p:cNvSpPr/>
          <p:nvPr/>
        </p:nvSpPr>
        <p:spPr>
          <a:xfrm>
            <a:off x="447735" y="5881961"/>
            <a:ext cx="10022950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CA" sz="1000" dirty="0">
                <a:solidFill>
                  <a:srgbClr val="404040"/>
                </a:solidFill>
              </a:rPr>
              <a:t>* Under ideal conditions with a trained professional.</a:t>
            </a:r>
          </a:p>
          <a:p>
            <a:r>
              <a:rPr lang="en-CA" sz="1000" dirty="0">
                <a:solidFill>
                  <a:srgbClr val="404040"/>
                </a:solidFill>
              </a:rPr>
              <a:t>† Unless the method of opening/reconstitution precludes the risk of microbial contamination, </a:t>
            </a:r>
            <a:r>
              <a:rPr lang="en-CA" sz="1000" dirty="0" err="1">
                <a:solidFill>
                  <a:srgbClr val="404040"/>
                </a:solidFill>
              </a:rPr>
              <a:t>Fibryga</a:t>
            </a:r>
            <a:r>
              <a:rPr lang="en-CA" sz="1000" baseline="30000" dirty="0">
                <a:solidFill>
                  <a:srgbClr val="404040"/>
                </a:solidFill>
              </a:rPr>
              <a:t>®</a:t>
            </a:r>
            <a:r>
              <a:rPr lang="en-CA" sz="1000" dirty="0">
                <a:solidFill>
                  <a:srgbClr val="404040"/>
                </a:solidFill>
              </a:rPr>
              <a:t> should be used immediately.</a:t>
            </a:r>
          </a:p>
          <a:p>
            <a:r>
              <a:rPr lang="en-CA" sz="1000" dirty="0">
                <a:solidFill>
                  <a:srgbClr val="404040"/>
                </a:solidFill>
              </a:rPr>
              <a:t>‡ During the management of uncontrolled severe bleeding in the course of surgical interventions for patients with acquired fibrinogen deficiency.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C6B29-8565-BF47-9657-C5003E7A5363}"/>
              </a:ext>
            </a:extLst>
          </p:cNvPr>
          <p:cNvSpPr txBox="1"/>
          <p:nvPr/>
        </p:nvSpPr>
        <p:spPr>
          <a:xfrm>
            <a:off x="353567" y="6471506"/>
            <a:ext cx="7948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b="1" dirty="0">
                <a:solidFill>
                  <a:srgbClr val="404040"/>
                </a:solidFill>
              </a:rPr>
              <a:t>1.</a:t>
            </a:r>
            <a:r>
              <a:rPr lang="en-CA" sz="700" dirty="0">
                <a:solidFill>
                  <a:srgbClr val="404040"/>
                </a:solidFill>
              </a:rPr>
              <a:t> </a:t>
            </a:r>
            <a:r>
              <a:rPr lang="en-CA" sz="700" dirty="0" err="1">
                <a:solidFill>
                  <a:srgbClr val="404040"/>
                </a:solidFill>
              </a:rPr>
              <a:t>Fibryga</a:t>
            </a:r>
            <a:r>
              <a:rPr lang="en-CA" sz="700" baseline="30000" dirty="0">
                <a:solidFill>
                  <a:srgbClr val="404040"/>
                </a:solidFill>
              </a:rPr>
              <a:t>®</a:t>
            </a:r>
            <a:r>
              <a:rPr lang="en-CA" sz="700" dirty="0">
                <a:solidFill>
                  <a:srgbClr val="404040"/>
                </a:solidFill>
              </a:rPr>
              <a:t> Product Monograph. </a:t>
            </a:r>
            <a:r>
              <a:rPr lang="en-CA" sz="700" dirty="0" err="1">
                <a:solidFill>
                  <a:srgbClr val="404040"/>
                </a:solidFill>
              </a:rPr>
              <a:t>Octapharma</a:t>
            </a:r>
            <a:r>
              <a:rPr lang="en-CA" sz="700" dirty="0">
                <a:solidFill>
                  <a:srgbClr val="404040"/>
                </a:solidFill>
              </a:rPr>
              <a:t> Canada Inc. July 16, 2020.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B5B36-E0D4-3C48-9CD2-77E4BC38E31F}"/>
              </a:ext>
            </a:extLst>
          </p:cNvPr>
          <p:cNvSpPr txBox="1"/>
          <p:nvPr/>
        </p:nvSpPr>
        <p:spPr>
          <a:xfrm>
            <a:off x="4482829" y="4161727"/>
            <a:ext cx="296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595959"/>
                </a:solidFill>
              </a:rPr>
              <a:t>The most extensively-studied FC with a robust clinical program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0C98F6-7DAC-024B-82D6-4298E989C6FB}"/>
              </a:ext>
            </a:extLst>
          </p:cNvPr>
          <p:cNvGrpSpPr/>
          <p:nvPr/>
        </p:nvGrpSpPr>
        <p:grpSpPr>
          <a:xfrm>
            <a:off x="1340689" y="2886786"/>
            <a:ext cx="1137102" cy="1137102"/>
            <a:chOff x="770388" y="1774844"/>
            <a:chExt cx="1137102" cy="11371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CE2B0B-AB4B-B54A-A270-3D312B2EA46B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65CD9D-A38E-514C-B49A-04EDC320F710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E5CD38-E47D-C141-8A6F-2708C76BD4EB}"/>
              </a:ext>
            </a:extLst>
          </p:cNvPr>
          <p:cNvGrpSpPr/>
          <p:nvPr/>
        </p:nvGrpSpPr>
        <p:grpSpPr>
          <a:xfrm>
            <a:off x="4888330" y="2860449"/>
            <a:ext cx="1137102" cy="1137102"/>
            <a:chOff x="770388" y="1774844"/>
            <a:chExt cx="1137102" cy="11371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5C0114-346C-4F4F-A93F-04804BF04850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0F7F11-6ECE-D541-A514-7CC7273B4490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8DAD8F6-228A-B140-A84E-F10B1B28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8989" y="3033288"/>
            <a:ext cx="855643" cy="8556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110B70A-8C83-8146-AAD2-8B165E155FC3}"/>
              </a:ext>
            </a:extLst>
          </p:cNvPr>
          <p:cNvSpPr txBox="1"/>
          <p:nvPr/>
        </p:nvSpPr>
        <p:spPr>
          <a:xfrm>
            <a:off x="1162283" y="4136308"/>
            <a:ext cx="203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595959"/>
                </a:solidFill>
              </a:rPr>
              <a:t>Easy to store and handle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F1C3661-077A-1A42-8CFD-77E7DDBB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2413" y="2929604"/>
            <a:ext cx="969375" cy="96937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363EDD-77F7-2040-B764-ECBF03D19612}"/>
              </a:ext>
            </a:extLst>
          </p:cNvPr>
          <p:cNvCxnSpPr>
            <a:cxnSpLocks/>
          </p:cNvCxnSpPr>
          <p:nvPr/>
        </p:nvCxnSpPr>
        <p:spPr>
          <a:xfrm>
            <a:off x="1041485" y="4239464"/>
            <a:ext cx="0" cy="46917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AF7040-D220-4C44-9BDD-42EA6123A990}"/>
              </a:ext>
            </a:extLst>
          </p:cNvPr>
          <p:cNvCxnSpPr>
            <a:cxnSpLocks/>
          </p:cNvCxnSpPr>
          <p:nvPr/>
        </p:nvCxnSpPr>
        <p:spPr>
          <a:xfrm>
            <a:off x="4352244" y="4239464"/>
            <a:ext cx="0" cy="46917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CD6DC37-2604-2B46-9F95-8D431985EBFF}"/>
              </a:ext>
            </a:extLst>
          </p:cNvPr>
          <p:cNvSpPr txBox="1"/>
          <p:nvPr/>
        </p:nvSpPr>
        <p:spPr>
          <a:xfrm>
            <a:off x="8375208" y="4171584"/>
            <a:ext cx="184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595959"/>
                </a:solidFill>
              </a:rPr>
              <a:t>Faster infusion speed 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CAB7B-B209-484A-9A48-F94068EC976A}"/>
              </a:ext>
            </a:extLst>
          </p:cNvPr>
          <p:cNvGrpSpPr/>
          <p:nvPr/>
        </p:nvGrpSpPr>
        <p:grpSpPr>
          <a:xfrm>
            <a:off x="8780709" y="2860449"/>
            <a:ext cx="1137102" cy="1137102"/>
            <a:chOff x="770388" y="1774844"/>
            <a:chExt cx="1137102" cy="11371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161FBCB-9AAB-3841-AF56-C2D53EDF08DD}"/>
                </a:ext>
              </a:extLst>
            </p:cNvPr>
            <p:cNvSpPr/>
            <p:nvPr/>
          </p:nvSpPr>
          <p:spPr>
            <a:xfrm>
              <a:off x="854251" y="1858707"/>
              <a:ext cx="969376" cy="969376"/>
            </a:xfrm>
            <a:prstGeom prst="ellipse">
              <a:avLst/>
            </a:prstGeom>
            <a:solidFill>
              <a:srgbClr val="EDD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83856E6-50D0-6742-B338-A1A7F3FAFC4C}"/>
                </a:ext>
              </a:extLst>
            </p:cNvPr>
            <p:cNvSpPr/>
            <p:nvPr/>
          </p:nvSpPr>
          <p:spPr>
            <a:xfrm>
              <a:off x="770388" y="1774844"/>
              <a:ext cx="1137102" cy="1137102"/>
            </a:xfrm>
            <a:prstGeom prst="ellipse">
              <a:avLst/>
            </a:prstGeom>
            <a:noFill/>
            <a:ln>
              <a:solidFill>
                <a:srgbClr val="A2306D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26DCA53-97C9-4B4D-B83B-27AC4578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64572" y="2951011"/>
            <a:ext cx="969375" cy="96937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76A3EB-F021-164F-B2C9-F5031A4D6720}"/>
              </a:ext>
            </a:extLst>
          </p:cNvPr>
          <p:cNvCxnSpPr>
            <a:cxnSpLocks/>
          </p:cNvCxnSpPr>
          <p:nvPr/>
        </p:nvCxnSpPr>
        <p:spPr>
          <a:xfrm>
            <a:off x="8244623" y="4239464"/>
            <a:ext cx="0" cy="46917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CBA7BA-20E5-47A1-AAE7-848621BCAFF9}"/>
              </a:ext>
            </a:extLst>
          </p:cNvPr>
          <p:cNvGrpSpPr/>
          <p:nvPr/>
        </p:nvGrpSpPr>
        <p:grpSpPr>
          <a:xfrm>
            <a:off x="500621" y="356553"/>
            <a:ext cx="1804833" cy="579140"/>
            <a:chOff x="353567" y="201662"/>
            <a:chExt cx="1804833" cy="579140"/>
          </a:xfrm>
        </p:grpSpPr>
        <p:sp>
          <p:nvSpPr>
            <p:cNvPr id="44" name="Rounded Rectangle 31">
              <a:extLst>
                <a:ext uri="{FF2B5EF4-FFF2-40B4-BE49-F238E27FC236}">
                  <a16:creationId xmlns:a16="http://schemas.microsoft.com/office/drawing/2014/main" id="{7F6AC343-EBCB-47B9-8961-440A89E6D335}"/>
                </a:ext>
              </a:extLst>
            </p:cNvPr>
            <p:cNvSpPr/>
            <p:nvPr/>
          </p:nvSpPr>
          <p:spPr>
            <a:xfrm>
              <a:off x="353567" y="201662"/>
              <a:ext cx="1804833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itle 2">
              <a:extLst>
                <a:ext uri="{FF2B5EF4-FFF2-40B4-BE49-F238E27FC236}">
                  <a16:creationId xmlns:a16="http://schemas.microsoft.com/office/drawing/2014/main" id="{991E8C25-1182-4F9F-8607-A8C2453B70B8}"/>
                </a:ext>
              </a:extLst>
            </p:cNvPr>
            <p:cNvSpPr txBox="1">
              <a:spLocks/>
            </p:cNvSpPr>
            <p:nvPr/>
          </p:nvSpPr>
          <p:spPr>
            <a:xfrm>
              <a:off x="491337" y="220598"/>
              <a:ext cx="1618938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A2306D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ABOUT Fibryga</a:t>
              </a:r>
              <a:endPara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02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22DAABC-B335-AF47-98E8-7C4498235B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0217791" y="3250743"/>
            <a:ext cx="2356652" cy="2488064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272A309-7E2C-C540-8089-EDE4522AF6D0}"/>
              </a:ext>
            </a:extLst>
          </p:cNvPr>
          <p:cNvSpPr/>
          <p:nvPr/>
        </p:nvSpPr>
        <p:spPr>
          <a:xfrm>
            <a:off x="7868201" y="2373234"/>
            <a:ext cx="3954432" cy="3175275"/>
          </a:xfrm>
          <a:prstGeom prst="roundRect">
            <a:avLst>
              <a:gd name="adj" fmla="val 8068"/>
            </a:avLst>
          </a:prstGeom>
          <a:solidFill>
            <a:srgbClr val="A2306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F4DA059-A82F-194E-948D-CD5BA52FC0E3}"/>
              </a:ext>
            </a:extLst>
          </p:cNvPr>
          <p:cNvSpPr/>
          <p:nvPr/>
        </p:nvSpPr>
        <p:spPr>
          <a:xfrm>
            <a:off x="357688" y="2373234"/>
            <a:ext cx="3569131" cy="3175275"/>
          </a:xfrm>
          <a:prstGeom prst="roundRect">
            <a:avLst>
              <a:gd name="adj" fmla="val 8068"/>
            </a:avLst>
          </a:prstGeom>
          <a:solidFill>
            <a:srgbClr val="595959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6D86FD-3BBA-1A4D-9128-65A712235F03}"/>
              </a:ext>
            </a:extLst>
          </p:cNvPr>
          <p:cNvSpPr txBox="1"/>
          <p:nvPr/>
        </p:nvSpPr>
        <p:spPr>
          <a:xfrm>
            <a:off x="8129180" y="3261048"/>
            <a:ext cx="3591931" cy="20407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7800" lvl="0" indent="-177800">
              <a:lnSpc>
                <a:spcPts val="1680"/>
              </a:lnSpc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~5 min. to reconstitute</a:t>
            </a:r>
          </a:p>
          <a:p>
            <a:pPr marL="177800" lvl="0" indent="-177800">
              <a:lnSpc>
                <a:spcPts val="1680"/>
              </a:lnSpc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Highly purified, no albumin Double    virus inactivation </a:t>
            </a:r>
          </a:p>
          <a:p>
            <a:pPr marL="177800" lvl="0" indent="-177800">
              <a:lnSpc>
                <a:spcPts val="1680"/>
              </a:lnSpc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Robust clinical program and indication as a complementary therapy in AFD </a:t>
            </a:r>
          </a:p>
          <a:p>
            <a:pPr marL="177800" lvl="0" indent="-177800">
              <a:lnSpc>
                <a:spcPts val="1680"/>
              </a:lnSpc>
              <a:buClr>
                <a:srgbClr val="A2306D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Stored refrigerated or at room temperature, and stable for </a:t>
            </a:r>
          </a:p>
          <a:p>
            <a:pPr marL="177800" lvl="0">
              <a:lnSpc>
                <a:spcPts val="1680"/>
              </a:lnSpc>
              <a:buClr>
                <a:srgbClr val="A2306D"/>
              </a:buClr>
            </a:pPr>
            <a:r>
              <a:rPr lang="en-CA" sz="1400" dirty="0">
                <a:solidFill>
                  <a:srgbClr val="595959"/>
                </a:solidFill>
              </a:rPr>
              <a:t>24 hours at room temperature once reconstituted</a:t>
            </a:r>
            <a:r>
              <a:rPr lang="en-CA" sz="1400" baseline="30000" dirty="0">
                <a:solidFill>
                  <a:srgbClr val="595959"/>
                </a:solidFill>
              </a:rPr>
              <a:t>†</a:t>
            </a:r>
            <a:r>
              <a:rPr lang="en-CA" sz="1400" dirty="0">
                <a:solidFill>
                  <a:srgbClr val="595959"/>
                </a:solidFill>
              </a:rPr>
              <a:t> </a:t>
            </a:r>
            <a:endParaRPr lang="en-US" sz="1400" dirty="0">
              <a:solidFill>
                <a:srgbClr val="595959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55F454-E49E-CB4C-8EF8-93B90113EDBC}"/>
              </a:ext>
            </a:extLst>
          </p:cNvPr>
          <p:cNvCxnSpPr>
            <a:cxnSpLocks/>
          </p:cNvCxnSpPr>
          <p:nvPr/>
        </p:nvCxnSpPr>
        <p:spPr>
          <a:xfrm>
            <a:off x="8107676" y="3113778"/>
            <a:ext cx="23609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ubtitle 1">
            <a:extLst>
              <a:ext uri="{FF2B5EF4-FFF2-40B4-BE49-F238E27FC236}">
                <a16:creationId xmlns:a16="http://schemas.microsoft.com/office/drawing/2014/main" id="{0137B6D0-B6D7-CC40-BB4E-A7A086A18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648" y="1156633"/>
            <a:ext cx="11187341" cy="1014984"/>
          </a:xfrm>
        </p:spPr>
        <p:txBody>
          <a:bodyPr/>
          <a:lstStyle/>
          <a:p>
            <a:r>
              <a:rPr lang="en-CA" dirty="0" err="1"/>
              <a:t>Fibryga</a:t>
            </a:r>
            <a:r>
              <a:rPr lang="en-CA" baseline="30000" dirty="0"/>
              <a:t>®</a:t>
            </a:r>
            <a:r>
              <a:rPr lang="en-CA" dirty="0"/>
              <a:t> advances the current state of research and care in AFD with clinical evidence and demonstrated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70737-3B6B-F94E-A7AB-4A4E2C515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0" y="6300216"/>
            <a:ext cx="9270663" cy="339916"/>
          </a:xfrm>
        </p:spPr>
        <p:txBody>
          <a:bodyPr/>
          <a:lstStyle/>
          <a:p>
            <a:r>
              <a:rPr lang="en-CA" b="1" dirty="0">
                <a:solidFill>
                  <a:srgbClr val="595959"/>
                </a:solidFill>
              </a:rPr>
              <a:t>1.</a:t>
            </a:r>
            <a:r>
              <a:rPr lang="en-CA" dirty="0">
                <a:solidFill>
                  <a:srgbClr val="595959"/>
                </a:solidFill>
              </a:rPr>
              <a:t> Schulz PM, </a:t>
            </a:r>
            <a:r>
              <a:rPr lang="en-CA" dirty="0" err="1">
                <a:solidFill>
                  <a:srgbClr val="595959"/>
                </a:solidFill>
              </a:rPr>
              <a:t>Gehringer</a:t>
            </a:r>
            <a:r>
              <a:rPr lang="en-CA" dirty="0">
                <a:solidFill>
                  <a:srgbClr val="595959"/>
                </a:solidFill>
              </a:rPr>
              <a:t> W, </a:t>
            </a:r>
            <a:r>
              <a:rPr lang="en-CA" dirty="0" err="1">
                <a:solidFill>
                  <a:srgbClr val="595959"/>
                </a:solidFill>
              </a:rPr>
              <a:t>Nöhring</a:t>
            </a:r>
            <a:r>
              <a:rPr lang="en-CA" dirty="0">
                <a:solidFill>
                  <a:srgbClr val="595959"/>
                </a:solidFill>
              </a:rPr>
              <a:t> S, et al. Biochemical characterization, stability, and pathogen safety of a new fibrinogen concentrate (</a:t>
            </a:r>
            <a:r>
              <a:rPr lang="en-CA" dirty="0" err="1">
                <a:solidFill>
                  <a:srgbClr val="595959"/>
                </a:solidFill>
              </a:rPr>
              <a:t>Fibryga</a:t>
            </a:r>
            <a:r>
              <a:rPr lang="en-CA" baseline="30000" dirty="0">
                <a:solidFill>
                  <a:srgbClr val="595959"/>
                </a:solidFill>
              </a:rPr>
              <a:t>®</a:t>
            </a:r>
            <a:r>
              <a:rPr lang="en-CA" dirty="0">
                <a:solidFill>
                  <a:srgbClr val="595959"/>
                </a:solidFill>
              </a:rPr>
              <a:t>). </a:t>
            </a:r>
            <a:r>
              <a:rPr lang="en-CA" i="1" dirty="0">
                <a:solidFill>
                  <a:srgbClr val="595959"/>
                </a:solidFill>
              </a:rPr>
              <a:t>Biologicals.</a:t>
            </a:r>
            <a:r>
              <a:rPr lang="en-CA" dirty="0">
                <a:solidFill>
                  <a:srgbClr val="595959"/>
                </a:solidFill>
              </a:rPr>
              <a:t> 2018;52:72-77. </a:t>
            </a:r>
            <a:r>
              <a:rPr lang="en-CA" b="1" dirty="0">
                <a:solidFill>
                  <a:srgbClr val="595959"/>
                </a:solidFill>
              </a:rPr>
              <a:t>2.</a:t>
            </a:r>
            <a:r>
              <a:rPr lang="en-CA" dirty="0">
                <a:solidFill>
                  <a:srgbClr val="595959"/>
                </a:solidFill>
              </a:rPr>
              <a:t> Canadian Blood Services. Clinical guide to transfusion – Chapter 2: Blood products (2017). </a:t>
            </a:r>
            <a:r>
              <a:rPr lang="en-CA" u="sng" dirty="0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https://professionaleducation.blood.ca/en/transfusion/guide-clinique/blood-components</a:t>
            </a:r>
            <a:r>
              <a:rPr lang="en-CA" dirty="0">
                <a:solidFill>
                  <a:srgbClr val="595959"/>
                </a:solidFill>
              </a:rPr>
              <a:t>. Accessed on June 15, 2020. </a:t>
            </a:r>
            <a:r>
              <a:rPr lang="en-CA" b="1" dirty="0">
                <a:solidFill>
                  <a:srgbClr val="595959"/>
                </a:solidFill>
              </a:rPr>
              <a:t>3.</a:t>
            </a:r>
            <a:r>
              <a:rPr lang="en-CA" dirty="0">
                <a:solidFill>
                  <a:srgbClr val="595959"/>
                </a:solidFill>
              </a:rPr>
              <a:t> </a:t>
            </a:r>
            <a:r>
              <a:rPr lang="en-CA" dirty="0" err="1">
                <a:solidFill>
                  <a:srgbClr val="595959"/>
                </a:solidFill>
              </a:rPr>
              <a:t>RiaSTAP</a:t>
            </a:r>
            <a:r>
              <a:rPr lang="en-CA" baseline="30000" dirty="0">
                <a:solidFill>
                  <a:srgbClr val="595959"/>
                </a:solidFill>
              </a:rPr>
              <a:t>®</a:t>
            </a:r>
            <a:r>
              <a:rPr lang="en-CA" dirty="0">
                <a:solidFill>
                  <a:srgbClr val="595959"/>
                </a:solidFill>
              </a:rPr>
              <a:t> Product Monograph. CSL Behring Canada, Inc. May 27, 2019. </a:t>
            </a:r>
            <a:r>
              <a:rPr lang="en-CA" b="1" dirty="0">
                <a:solidFill>
                  <a:srgbClr val="595959"/>
                </a:solidFill>
              </a:rPr>
              <a:t>4.</a:t>
            </a:r>
            <a:r>
              <a:rPr lang="en-CA" dirty="0">
                <a:solidFill>
                  <a:srgbClr val="595959"/>
                </a:solidFill>
              </a:rPr>
              <a:t> </a:t>
            </a:r>
            <a:r>
              <a:rPr lang="en-CA" dirty="0" err="1">
                <a:solidFill>
                  <a:srgbClr val="595959"/>
                </a:solidFill>
              </a:rPr>
              <a:t>Fibryga</a:t>
            </a:r>
            <a:r>
              <a:rPr lang="en-CA" baseline="30000" dirty="0">
                <a:solidFill>
                  <a:srgbClr val="595959"/>
                </a:solidFill>
              </a:rPr>
              <a:t>®</a:t>
            </a:r>
            <a:r>
              <a:rPr lang="en-CA" dirty="0">
                <a:solidFill>
                  <a:srgbClr val="595959"/>
                </a:solidFill>
              </a:rPr>
              <a:t> Product Monograph. </a:t>
            </a:r>
            <a:r>
              <a:rPr lang="en-CA" dirty="0" err="1">
                <a:solidFill>
                  <a:srgbClr val="595959"/>
                </a:solidFill>
              </a:rPr>
              <a:t>Octapharma</a:t>
            </a:r>
            <a:r>
              <a:rPr lang="en-CA" dirty="0">
                <a:solidFill>
                  <a:srgbClr val="595959"/>
                </a:solidFill>
              </a:rPr>
              <a:t> Canada Inc. July 16, 2020.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5C53BB5-6A64-1347-86A8-3CBBB47E9954}"/>
              </a:ext>
            </a:extLst>
          </p:cNvPr>
          <p:cNvSpPr/>
          <p:nvPr/>
        </p:nvSpPr>
        <p:spPr>
          <a:xfrm>
            <a:off x="8076049" y="2553109"/>
            <a:ext cx="2392590" cy="451002"/>
          </a:xfrm>
          <a:prstGeom prst="roundRect">
            <a:avLst>
              <a:gd name="adj" fmla="val 50000"/>
            </a:avLst>
          </a:prstGeom>
          <a:solidFill>
            <a:srgbClr val="A2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00ED4-B0E8-FE45-9CB3-4BEB41ACAC38}"/>
              </a:ext>
            </a:extLst>
          </p:cNvPr>
          <p:cNvSpPr txBox="1"/>
          <p:nvPr/>
        </p:nvSpPr>
        <p:spPr>
          <a:xfrm>
            <a:off x="560508" y="3262188"/>
            <a:ext cx="3058259" cy="16047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7800" lvl="0" indent="-17780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30–45 min. to prepare</a:t>
            </a:r>
          </a:p>
          <a:p>
            <a:pPr marL="177800" lvl="0" indent="-17780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Variable fibrinogen content </a:t>
            </a:r>
          </a:p>
          <a:p>
            <a:pPr marL="177800" lvl="0" indent="-17780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Not purified </a:t>
            </a:r>
          </a:p>
          <a:p>
            <a:pPr marL="177800" lvl="0" indent="-17780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Not virally inactivated</a:t>
            </a:r>
          </a:p>
          <a:p>
            <a:pPr marL="177800" lvl="0" indent="-17780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Requires blood type matching </a:t>
            </a:r>
          </a:p>
          <a:p>
            <a:pPr marL="177800" lvl="0" indent="-17780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595959"/>
                </a:solidFill>
              </a:rPr>
              <a:t>Stored frozen, and discarded after  4 hours once thawed if unused 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C21B1E9-EC28-E64C-A9F0-3667A70B7534}"/>
              </a:ext>
            </a:extLst>
          </p:cNvPr>
          <p:cNvSpPr/>
          <p:nvPr/>
        </p:nvSpPr>
        <p:spPr>
          <a:xfrm>
            <a:off x="560397" y="2533356"/>
            <a:ext cx="3058371" cy="451002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3E7954-4B99-40AD-9045-EBF7F44C43EA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28639EA-90E8-4DC8-AED1-2655EA66F80B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Graphic 7">
              <a:hlinkClick r:id="rId5" action="ppaction://hlinksldjump"/>
              <a:extLst>
                <a:ext uri="{FF2B5EF4-FFF2-40B4-BE49-F238E27FC236}">
                  <a16:creationId xmlns:a16="http://schemas.microsoft.com/office/drawing/2014/main" id="{F72E6F25-8417-434F-A1F2-BA67F5E95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E2F89F-8CAE-A44C-AF5D-89B80F687295}"/>
              </a:ext>
            </a:extLst>
          </p:cNvPr>
          <p:cNvSpPr/>
          <p:nvPr/>
        </p:nvSpPr>
        <p:spPr>
          <a:xfrm>
            <a:off x="397010" y="5793800"/>
            <a:ext cx="1068031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CA" sz="1000" dirty="0">
                <a:solidFill>
                  <a:srgbClr val="595959"/>
                </a:solidFill>
              </a:rPr>
              <a:t>* Reconstituted product should be used immediately.</a:t>
            </a:r>
          </a:p>
          <a:p>
            <a:r>
              <a:rPr lang="en-CA" sz="1000" dirty="0">
                <a:solidFill>
                  <a:srgbClr val="595959"/>
                </a:solidFill>
              </a:rPr>
              <a:t>† Unless the method of opening/reconstitution precludes the risk of microbial contamination, </a:t>
            </a:r>
            <a:r>
              <a:rPr lang="en-CA" sz="1000" dirty="0" err="1">
                <a:solidFill>
                  <a:srgbClr val="595959"/>
                </a:solidFill>
              </a:rPr>
              <a:t>Fibryga</a:t>
            </a:r>
            <a:r>
              <a:rPr lang="en-CA" sz="1000" baseline="30000" dirty="0">
                <a:solidFill>
                  <a:srgbClr val="595959"/>
                </a:solidFill>
              </a:rPr>
              <a:t>®</a:t>
            </a:r>
            <a:r>
              <a:rPr lang="en-CA" sz="1000" dirty="0">
                <a:solidFill>
                  <a:srgbClr val="595959"/>
                </a:solidFill>
              </a:rPr>
              <a:t> should be used immediately.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FBC022-6BA8-C449-940F-1904D79860DE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A493B80-E8FE-4E4E-A393-96C796B27E67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D74F68F-BE12-F54D-84AD-D4A66DC28CB1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31" name="Freeform: Shape 6">
                <a:extLst>
                  <a:ext uri="{FF2B5EF4-FFF2-40B4-BE49-F238E27FC236}">
                    <a16:creationId xmlns:a16="http://schemas.microsoft.com/office/drawing/2014/main" id="{F8241A24-28C5-204D-9423-0E55143F1D0D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7">
                <a:extLst>
                  <a:ext uri="{FF2B5EF4-FFF2-40B4-BE49-F238E27FC236}">
                    <a16:creationId xmlns:a16="http://schemas.microsoft.com/office/drawing/2014/main" id="{FBD47AAD-D8CA-C24F-AA6F-687A07A83CFA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8">
                <a:extLst>
                  <a:ext uri="{FF2B5EF4-FFF2-40B4-BE49-F238E27FC236}">
                    <a16:creationId xmlns:a16="http://schemas.microsoft.com/office/drawing/2014/main" id="{73A1514F-A74D-A14C-AECC-8ECE6C540F2A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9">
                <a:extLst>
                  <a:ext uri="{FF2B5EF4-FFF2-40B4-BE49-F238E27FC236}">
                    <a16:creationId xmlns:a16="http://schemas.microsoft.com/office/drawing/2014/main" id="{07254C65-512F-B24F-A4D0-410A372ED760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10">
                <a:extLst>
                  <a:ext uri="{FF2B5EF4-FFF2-40B4-BE49-F238E27FC236}">
                    <a16:creationId xmlns:a16="http://schemas.microsoft.com/office/drawing/2014/main" id="{91B4E9CC-CDF9-844F-BC15-1E64A3E7CCF2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6" name="Freeform: Shape 11">
                <a:extLst>
                  <a:ext uri="{FF2B5EF4-FFF2-40B4-BE49-F238E27FC236}">
                    <a16:creationId xmlns:a16="http://schemas.microsoft.com/office/drawing/2014/main" id="{9AC1C869-EEFF-0E4F-8219-88A27FC431FD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7" name="Freeform: Shape 12">
                <a:extLst>
                  <a:ext uri="{FF2B5EF4-FFF2-40B4-BE49-F238E27FC236}">
                    <a16:creationId xmlns:a16="http://schemas.microsoft.com/office/drawing/2014/main" id="{463C4FFB-2454-8743-882E-EF34B3051A77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8" name="Freeform: Shape 13">
                <a:extLst>
                  <a:ext uri="{FF2B5EF4-FFF2-40B4-BE49-F238E27FC236}">
                    <a16:creationId xmlns:a16="http://schemas.microsoft.com/office/drawing/2014/main" id="{DA639B9C-0E3E-F045-B9A8-CBD5E120E95B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8B641D7-8997-BD42-9BBD-E06C425AA63B}"/>
              </a:ext>
            </a:extLst>
          </p:cNvPr>
          <p:cNvSpPr/>
          <p:nvPr/>
        </p:nvSpPr>
        <p:spPr>
          <a:xfrm>
            <a:off x="1141718" y="2599291"/>
            <a:ext cx="2401946" cy="3416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spc="-40" dirty="0">
                <a:solidFill>
                  <a:schemeClr val="bg1"/>
                </a:solidFill>
              </a:rPr>
              <a:t>CRYOPRECIPITATE</a:t>
            </a:r>
            <a:r>
              <a:rPr lang="en-US" b="1" spc="-40" baseline="30000" dirty="0">
                <a:solidFill>
                  <a:schemeClr val="bg1"/>
                </a:solidFill>
              </a:rPr>
              <a:t>1,2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956BE47-073C-4B4A-AFE9-5424A34B60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1925" y="2558677"/>
            <a:ext cx="405488" cy="40548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5A659F7-DD21-2245-A211-B44C16C226BC}"/>
              </a:ext>
            </a:extLst>
          </p:cNvPr>
          <p:cNvSpPr/>
          <p:nvPr/>
        </p:nvSpPr>
        <p:spPr>
          <a:xfrm>
            <a:off x="8641149" y="2584882"/>
            <a:ext cx="1383736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FIBRYGA</a:t>
            </a:r>
            <a:r>
              <a:rPr lang="en-CA" b="1" baseline="30000" dirty="0">
                <a:solidFill>
                  <a:schemeClr val="bg1"/>
                </a:solidFill>
              </a:rPr>
              <a:t>®4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AAC7509-EEC7-DF45-B09D-D8CC26FB495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129179" y="2578430"/>
            <a:ext cx="405488" cy="4054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CAE66EAE-14BF-2244-A35D-CA3B27098A42}"/>
              </a:ext>
            </a:extLst>
          </p:cNvPr>
          <p:cNvGrpSpPr/>
          <p:nvPr/>
        </p:nvGrpSpPr>
        <p:grpSpPr>
          <a:xfrm>
            <a:off x="500622" y="356553"/>
            <a:ext cx="2862688" cy="579140"/>
            <a:chOff x="353568" y="201662"/>
            <a:chExt cx="2862688" cy="579140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109CC34-3912-A648-A871-21ECE0B3A3DF}"/>
                </a:ext>
              </a:extLst>
            </p:cNvPr>
            <p:cNvSpPr/>
            <p:nvPr/>
          </p:nvSpPr>
          <p:spPr>
            <a:xfrm>
              <a:off x="353568" y="201662"/>
              <a:ext cx="2862688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itle 2">
              <a:extLst>
                <a:ext uri="{FF2B5EF4-FFF2-40B4-BE49-F238E27FC236}">
                  <a16:creationId xmlns:a16="http://schemas.microsoft.com/office/drawing/2014/main" id="{2CA246E7-EB2D-C547-A8AC-BF5057238ADD}"/>
                </a:ext>
              </a:extLst>
            </p:cNvPr>
            <p:cNvSpPr txBox="1">
              <a:spLocks/>
            </p:cNvSpPr>
            <p:nvPr/>
          </p:nvSpPr>
          <p:spPr>
            <a:xfrm>
              <a:off x="539463" y="236640"/>
              <a:ext cx="2550669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/>
                <a:t>CURRENT STATE OF CARE</a:t>
              </a:r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A96A13A-F422-CD4D-B4D9-A98DCCE897AB}"/>
              </a:ext>
            </a:extLst>
          </p:cNvPr>
          <p:cNvSpPr txBox="1"/>
          <p:nvPr/>
        </p:nvSpPr>
        <p:spPr>
          <a:xfrm>
            <a:off x="3540376" y="5112216"/>
            <a:ext cx="10975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4800" b="1" spc="-300" dirty="0">
                <a:solidFill>
                  <a:srgbClr val="A2306D">
                    <a:alpha val="12000"/>
                  </a:srgbClr>
                </a:solidFill>
              </a:rPr>
              <a:t>VS</a:t>
            </a:r>
            <a:endParaRPr lang="en-US" sz="4800" b="1" spc="-300" baseline="75000" dirty="0">
              <a:solidFill>
                <a:srgbClr val="A2306D">
                  <a:alpha val="12000"/>
                </a:srgb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9A73CC3-2ACF-FA46-9451-9A3B48CD1565}"/>
              </a:ext>
            </a:extLst>
          </p:cNvPr>
          <p:cNvCxnSpPr>
            <a:cxnSpLocks/>
          </p:cNvCxnSpPr>
          <p:nvPr/>
        </p:nvCxnSpPr>
        <p:spPr>
          <a:xfrm>
            <a:off x="593463" y="3097191"/>
            <a:ext cx="302530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695C08BE-519A-4BE5-B568-C9EEF0ECE49C}"/>
              </a:ext>
            </a:extLst>
          </p:cNvPr>
          <p:cNvSpPr/>
          <p:nvPr/>
        </p:nvSpPr>
        <p:spPr>
          <a:xfrm>
            <a:off x="4093571" y="2358666"/>
            <a:ext cx="3569131" cy="3175275"/>
          </a:xfrm>
          <a:prstGeom prst="roundRect">
            <a:avLst>
              <a:gd name="adj" fmla="val 8068"/>
            </a:avLst>
          </a:prstGeom>
          <a:solidFill>
            <a:srgbClr val="EDD5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F6E988AE-0589-4019-9D2A-7493E0A3D403}"/>
              </a:ext>
            </a:extLst>
          </p:cNvPr>
          <p:cNvSpPr/>
          <p:nvPr/>
        </p:nvSpPr>
        <p:spPr>
          <a:xfrm>
            <a:off x="4299070" y="2520385"/>
            <a:ext cx="3069342" cy="451002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E33B334-B6A4-43EA-A216-D420323A469A}"/>
              </a:ext>
            </a:extLst>
          </p:cNvPr>
          <p:cNvGrpSpPr/>
          <p:nvPr/>
        </p:nvGrpSpPr>
        <p:grpSpPr>
          <a:xfrm>
            <a:off x="4321256" y="2588964"/>
            <a:ext cx="3110216" cy="2483435"/>
            <a:chOff x="5671794" y="2238371"/>
            <a:chExt cx="5112089" cy="192365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4EB98C-7A4C-40BA-B639-AC40AFACBD0E}"/>
                </a:ext>
              </a:extLst>
            </p:cNvPr>
            <p:cNvSpPr txBox="1"/>
            <p:nvPr/>
          </p:nvSpPr>
          <p:spPr>
            <a:xfrm>
              <a:off x="5671794" y="2755454"/>
              <a:ext cx="4991164" cy="14065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39700" lvl="0" indent="-139700">
                <a:lnSpc>
                  <a:spcPts val="1680"/>
                </a:lnSpc>
                <a:buClr>
                  <a:srgbClr val="A2306D"/>
                </a:buClr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rgbClr val="44546A"/>
                  </a:solidFill>
                </a:rPr>
                <a:t>5–10 min. to reconstitute </a:t>
              </a:r>
            </a:p>
            <a:p>
              <a:pPr marL="134938" lvl="0" indent="-134938">
                <a:lnSpc>
                  <a:spcPts val="1680"/>
                </a:lnSpc>
                <a:buClr>
                  <a:srgbClr val="A2306D"/>
                </a:buClr>
              </a:pPr>
              <a:r>
                <a:rPr lang="en-CA" sz="1400" dirty="0">
                  <a:solidFill>
                    <a:srgbClr val="44546A"/>
                  </a:solidFill>
                </a:rPr>
                <a:t>   Not highly purified, contains    albumin Single virus inactivation</a:t>
              </a:r>
            </a:p>
            <a:p>
              <a:pPr marL="139700" lvl="0" indent="-139700">
                <a:lnSpc>
                  <a:spcPts val="1680"/>
                </a:lnSpc>
                <a:buClr>
                  <a:srgbClr val="A2306D"/>
                </a:buClr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rgbClr val="44546A"/>
                  </a:solidFill>
                </a:rPr>
                <a:t>No clinical evidence or indication in AFD</a:t>
              </a:r>
            </a:p>
            <a:p>
              <a:pPr marL="139700" indent="-139700">
                <a:lnSpc>
                  <a:spcPts val="1680"/>
                </a:lnSpc>
                <a:buClr>
                  <a:srgbClr val="A2306D"/>
                </a:buClr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rgbClr val="44546A"/>
                  </a:solidFill>
                </a:rPr>
                <a:t>Stored refrigerated, and discarded after 8 hours if unused once reconstituted* </a:t>
              </a:r>
              <a:endParaRPr lang="en-US" sz="1400" dirty="0">
                <a:solidFill>
                  <a:srgbClr val="44546A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C8808E-7E37-427D-B33F-2E4C655F7F3C}"/>
                </a:ext>
              </a:extLst>
            </p:cNvPr>
            <p:cNvSpPr/>
            <p:nvPr/>
          </p:nvSpPr>
          <p:spPr>
            <a:xfrm>
              <a:off x="6445794" y="2238371"/>
              <a:ext cx="4338089" cy="38183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CA" b="1" dirty="0">
                  <a:solidFill>
                    <a:schemeClr val="bg1"/>
                  </a:solidFill>
                </a:rPr>
                <a:t>OLDER</a:t>
              </a:r>
              <a:r>
                <a:rPr lang="en-CA" sz="3000" b="1" dirty="0">
                  <a:solidFill>
                    <a:schemeClr val="bg1"/>
                  </a:solidFill>
                </a:rPr>
                <a:t> </a:t>
              </a:r>
              <a:r>
                <a:rPr lang="en-CA" sz="1200" b="1" dirty="0">
                  <a:solidFill>
                    <a:schemeClr val="bg1"/>
                  </a:solidFill>
                </a:rPr>
                <a:t>(2</a:t>
              </a:r>
              <a:r>
                <a:rPr lang="en-CA" sz="1200" b="1" baseline="30000" dirty="0">
                  <a:solidFill>
                    <a:schemeClr val="bg1"/>
                  </a:solidFill>
                </a:rPr>
                <a:t>nd</a:t>
              </a:r>
              <a:r>
                <a:rPr lang="en-CA" sz="1200" b="1" dirty="0">
                  <a:solidFill>
                    <a:schemeClr val="bg1"/>
                  </a:solidFill>
                </a:rPr>
                <a:t>-generation) FC</a:t>
              </a:r>
              <a:r>
                <a:rPr lang="en-CA" sz="1200" b="1" baseline="30000" dirty="0">
                  <a:solidFill>
                    <a:schemeClr val="bg1"/>
                  </a:solidFill>
                </a:rPr>
                <a:t>3</a:t>
              </a:r>
              <a:r>
                <a:rPr lang="en-CA" sz="1200" b="1" dirty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6243A1F0-ED89-4989-A46E-FF0240B53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352199" y="2545706"/>
            <a:ext cx="405488" cy="405488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3D2841-9AE3-46C5-9DAF-DF258DD342B5}"/>
              </a:ext>
            </a:extLst>
          </p:cNvPr>
          <p:cNvCxnSpPr>
            <a:cxnSpLocks/>
          </p:cNvCxnSpPr>
          <p:nvPr/>
        </p:nvCxnSpPr>
        <p:spPr>
          <a:xfrm>
            <a:off x="4329346" y="3082623"/>
            <a:ext cx="302530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D3AE7D0-086D-40A1-B3B7-AB1B950199E5}"/>
              </a:ext>
            </a:extLst>
          </p:cNvPr>
          <p:cNvSpPr txBox="1"/>
          <p:nvPr/>
        </p:nvSpPr>
        <p:spPr>
          <a:xfrm>
            <a:off x="7280225" y="5082704"/>
            <a:ext cx="10975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4800" b="1" spc="-300" dirty="0">
                <a:solidFill>
                  <a:srgbClr val="A2306D">
                    <a:alpha val="12000"/>
                  </a:srgbClr>
                </a:solidFill>
              </a:rPr>
              <a:t>VS</a:t>
            </a:r>
            <a:endParaRPr lang="en-US" sz="4800" b="1" spc="-300" baseline="75000" dirty="0">
              <a:solidFill>
                <a:srgbClr val="A2306D">
                  <a:alpha val="1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>
            <a:extLst>
              <a:ext uri="{FF2B5EF4-FFF2-40B4-BE49-F238E27FC236}">
                <a16:creationId xmlns:a16="http://schemas.microsoft.com/office/drawing/2014/main" id="{5AF814F0-8D74-7F43-BF47-1D6769EB2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5" y="1125301"/>
            <a:ext cx="11154951" cy="438917"/>
          </a:xfrm>
        </p:spPr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Differences in the biochemical composition of plasma derived human fibrinogen concentrates</a:t>
            </a:r>
            <a:r>
              <a:rPr lang="en-US" baseline="300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en-CA" baseline="300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3115D-1559-934B-9746-ED7228B3DFD6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9253EB6-905C-784B-91EA-D41A797BCFBC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BC7413-6068-864D-AAA6-C0608237B264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12" name="Freeform: Shape 6">
                <a:extLst>
                  <a:ext uri="{FF2B5EF4-FFF2-40B4-BE49-F238E27FC236}">
                    <a16:creationId xmlns:a16="http://schemas.microsoft.com/office/drawing/2014/main" id="{D3C1F1E6-D769-6147-9EA9-DF3B0CDE7D7B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7">
                <a:extLst>
                  <a:ext uri="{FF2B5EF4-FFF2-40B4-BE49-F238E27FC236}">
                    <a16:creationId xmlns:a16="http://schemas.microsoft.com/office/drawing/2014/main" id="{D0891904-7443-AF49-AA88-409E52910674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908502BE-FD4D-074E-907B-9CBA1E92CA65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9">
                <a:extLst>
                  <a:ext uri="{FF2B5EF4-FFF2-40B4-BE49-F238E27FC236}">
                    <a16:creationId xmlns:a16="http://schemas.microsoft.com/office/drawing/2014/main" id="{4C01791C-4B61-F64A-8581-E2A4A0D7F62A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0">
                <a:extLst>
                  <a:ext uri="{FF2B5EF4-FFF2-40B4-BE49-F238E27FC236}">
                    <a16:creationId xmlns:a16="http://schemas.microsoft.com/office/drawing/2014/main" id="{2DF6B7EE-FBD5-0D43-8D3D-925594454E27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1">
                <a:extLst>
                  <a:ext uri="{FF2B5EF4-FFF2-40B4-BE49-F238E27FC236}">
                    <a16:creationId xmlns:a16="http://schemas.microsoft.com/office/drawing/2014/main" id="{067C8A55-1435-2441-86EA-52B1F8493D32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2">
                <a:extLst>
                  <a:ext uri="{FF2B5EF4-FFF2-40B4-BE49-F238E27FC236}">
                    <a16:creationId xmlns:a16="http://schemas.microsoft.com/office/drawing/2014/main" id="{D0210630-9DE1-1843-AEE6-C611C5955992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3">
                <a:extLst>
                  <a:ext uri="{FF2B5EF4-FFF2-40B4-BE49-F238E27FC236}">
                    <a16:creationId xmlns:a16="http://schemas.microsoft.com/office/drawing/2014/main" id="{25CFDC05-790C-854B-83C6-FA1CBE05C3DC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5890E9D-74A2-8A42-8A8C-62FBA3F12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35" y="5756341"/>
            <a:ext cx="8120135" cy="11602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Neisser-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Svae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Differences in the biochemical composition of three plasma derived human fibrinogen concentrates. Thrombosis Research. 2021;205;44-46</a:t>
            </a:r>
            <a:endParaRPr kumimoji="0" lang="en-CA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DAE81F6-F1C4-F842-A929-F1CF0DA5EE22}"/>
              </a:ext>
            </a:extLst>
          </p:cNvPr>
          <p:cNvSpPr txBox="1">
            <a:spLocks/>
          </p:cNvSpPr>
          <p:nvPr/>
        </p:nvSpPr>
        <p:spPr>
          <a:xfrm>
            <a:off x="2923895" y="6197844"/>
            <a:ext cx="3676838" cy="398384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700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 registered trademark of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Octapharma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Canada Inc. All other trademarks are property of their respective owners. Copyright © 2020 </a:t>
            </a:r>
            <a:r>
              <a:rPr kumimoji="0" lang="en-CA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Octapharma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Canada Inc.</a:t>
            </a:r>
          </a:p>
        </p:txBody>
      </p:sp>
      <p:pic>
        <p:nvPicPr>
          <p:cNvPr id="22" name="Picture 21" descr="A picture containing knife&#10;&#10;Description automatically generated">
            <a:extLst>
              <a:ext uri="{FF2B5EF4-FFF2-40B4-BE49-F238E27FC236}">
                <a16:creationId xmlns:a16="http://schemas.microsoft.com/office/drawing/2014/main" id="{CD3AE5B9-ED71-F441-A021-78AB8AE4C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3" t="33119" r="8953" b="31499"/>
          <a:stretch/>
        </p:blipFill>
        <p:spPr>
          <a:xfrm>
            <a:off x="488333" y="6188632"/>
            <a:ext cx="2240097" cy="50441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8C9209F-F52C-6D4A-9534-C97AD97D1A84}"/>
              </a:ext>
            </a:extLst>
          </p:cNvPr>
          <p:cNvGrpSpPr/>
          <p:nvPr/>
        </p:nvGrpSpPr>
        <p:grpSpPr>
          <a:xfrm>
            <a:off x="438181" y="356553"/>
            <a:ext cx="5731391" cy="579140"/>
            <a:chOff x="353568" y="201662"/>
            <a:chExt cx="5731391" cy="57914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58F868A-F3AA-C74E-80F4-29D4B93E4D7A}"/>
                </a:ext>
              </a:extLst>
            </p:cNvPr>
            <p:cNvSpPr/>
            <p:nvPr/>
          </p:nvSpPr>
          <p:spPr>
            <a:xfrm>
              <a:off x="353568" y="201662"/>
              <a:ext cx="4647166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62D44331-BEC4-414A-ACA4-B86085A4ECEF}"/>
                </a:ext>
              </a:extLst>
            </p:cNvPr>
            <p:cNvSpPr txBox="1">
              <a:spLocks/>
            </p:cNvSpPr>
            <p:nvPr/>
          </p:nvSpPr>
          <p:spPr>
            <a:xfrm>
              <a:off x="485939" y="236640"/>
              <a:ext cx="5599020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A2306D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Comparison of Fibrinogen Concentrates</a:t>
              </a:r>
              <a:endPara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C13B1D7-5726-4AE8-87D5-5286E1512D15}"/>
              </a:ext>
            </a:extLst>
          </p:cNvPr>
          <p:cNvGraphicFramePr>
            <a:graphicFrameLocks noGrp="1"/>
          </p:cNvGraphicFramePr>
          <p:nvPr/>
        </p:nvGraphicFramePr>
        <p:xfrm>
          <a:off x="570552" y="2665556"/>
          <a:ext cx="5973328" cy="220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878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40" marR="2940" marT="294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Fibryga</a:t>
                      </a:r>
                      <a:r>
                        <a:rPr lang="en-CA" sz="10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CA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4g (n=22)</a:t>
                      </a:r>
                    </a:p>
                  </a:txBody>
                  <a:tcPr marL="2940" marR="2940" marT="294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Cryoprecipitate 2 pools (10 U) (n=23)</a:t>
                      </a:r>
                    </a:p>
                  </a:txBody>
                  <a:tcPr marL="2940" marR="2940" marT="294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82563" indent="0">
                        <a:tabLst/>
                      </a:pPr>
                      <a:r>
                        <a:rPr lang="en-US" sz="1100" b="1" i="0" u="none" strike="noStrike" baseline="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Fibrinogen Antigen (g)</a:t>
                      </a:r>
                      <a:endParaRPr lang="en-CA" sz="1100" b="1" baseline="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36000" marB="0" anchor="ctr"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b="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45720" marR="45720" anchor="ctr"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Fibronectin (mg)</a:t>
                      </a:r>
                      <a:endParaRPr kumimoji="0" lang="en-CA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72000" marB="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VWF Antigen (U)</a:t>
                      </a:r>
                      <a:endParaRPr kumimoji="0" lang="en-CA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36000" marB="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570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FXIII Activity (U)</a:t>
                      </a:r>
                      <a:endParaRPr kumimoji="0" lang="en-CA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9720" marT="3600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585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A70DB6-5858-49AA-AB01-D30BD533B2D6}"/>
              </a:ext>
            </a:extLst>
          </p:cNvPr>
          <p:cNvCxnSpPr>
            <a:cxnSpLocks/>
          </p:cNvCxnSpPr>
          <p:nvPr/>
        </p:nvCxnSpPr>
        <p:spPr>
          <a:xfrm>
            <a:off x="594616" y="4856620"/>
            <a:ext cx="59372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ABEA006B-93C7-406C-8239-4B79E4BB6CF2}"/>
              </a:ext>
            </a:extLst>
          </p:cNvPr>
          <p:cNvSpPr/>
          <p:nvPr/>
        </p:nvSpPr>
        <p:spPr>
          <a:xfrm>
            <a:off x="4587320" y="2670841"/>
            <a:ext cx="1956545" cy="424036"/>
          </a:xfrm>
          <a:prstGeom prst="round2Same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ound Same Side Corner Rectangle 37">
            <a:extLst>
              <a:ext uri="{FF2B5EF4-FFF2-40B4-BE49-F238E27FC236}">
                <a16:creationId xmlns:a16="http://schemas.microsoft.com/office/drawing/2014/main" id="{AB8646C1-5E9C-48F9-A9DD-E630A5D61BB1}"/>
              </a:ext>
            </a:extLst>
          </p:cNvPr>
          <p:cNvSpPr/>
          <p:nvPr/>
        </p:nvSpPr>
        <p:spPr>
          <a:xfrm>
            <a:off x="2656357" y="2670842"/>
            <a:ext cx="1930963" cy="424036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9F61A-981A-4D4A-97E1-C4CE08C8405C}"/>
              </a:ext>
            </a:extLst>
          </p:cNvPr>
          <p:cNvSpPr txBox="1"/>
          <p:nvPr/>
        </p:nvSpPr>
        <p:spPr>
          <a:xfrm>
            <a:off x="2801340" y="2753060"/>
            <a:ext cx="1630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Fibryga</a:t>
            </a:r>
            <a:r>
              <a:rPr kumimoji="0" lang="en-CA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8FD3F6-17A4-48A6-87C2-C247A53877B2}"/>
              </a:ext>
            </a:extLst>
          </p:cNvPr>
          <p:cNvSpPr txBox="1"/>
          <p:nvPr/>
        </p:nvSpPr>
        <p:spPr>
          <a:xfrm>
            <a:off x="4673110" y="2751487"/>
            <a:ext cx="178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Available FC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026F797E-8BCB-47CB-8424-7DD609F45A8F}"/>
              </a:ext>
            </a:extLst>
          </p:cNvPr>
          <p:cNvSpPr/>
          <p:nvPr/>
        </p:nvSpPr>
        <p:spPr>
          <a:xfrm>
            <a:off x="8046756" y="2864692"/>
            <a:ext cx="3103553" cy="1862432"/>
          </a:xfrm>
          <a:prstGeom prst="roundRect">
            <a:avLst>
              <a:gd name="adj" fmla="val 8068"/>
            </a:avLst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5F5DD1-2704-435B-810E-92F1EA05043E}"/>
              </a:ext>
            </a:extLst>
          </p:cNvPr>
          <p:cNvSpPr/>
          <p:nvPr/>
        </p:nvSpPr>
        <p:spPr>
          <a:xfrm>
            <a:off x="8306128" y="3025112"/>
            <a:ext cx="2601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2306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Lower fibronectin and VWF antigen may contribute to increased safety, and higher FXIII levels may contribute to increased efficacy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A2306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CAEFB-B338-4B67-B672-C5E24669B3D5}"/>
              </a:ext>
            </a:extLst>
          </p:cNvPr>
          <p:cNvSpPr txBox="1"/>
          <p:nvPr/>
        </p:nvSpPr>
        <p:spPr>
          <a:xfrm>
            <a:off x="570552" y="4942051"/>
            <a:ext cx="17363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based on in vitro studies</a:t>
            </a:r>
          </a:p>
        </p:txBody>
      </p:sp>
    </p:spTree>
    <p:extLst>
      <p:ext uri="{BB962C8B-B14F-4D97-AF65-F5344CB8AC3E}">
        <p14:creationId xmlns:p14="http://schemas.microsoft.com/office/powerpoint/2010/main" val="132929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31E176-62AC-8045-AF45-338F3359D0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F1556-21DD-EC4C-84FC-8EA115DAF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36"/>
          <a:stretch/>
        </p:blipFill>
        <p:spPr>
          <a:xfrm>
            <a:off x="2652170" y="1250734"/>
            <a:ext cx="10958786" cy="56072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C22678-B2A5-3147-93E3-BD80F0B17673}"/>
              </a:ext>
            </a:extLst>
          </p:cNvPr>
          <p:cNvSpPr txBox="1"/>
          <p:nvPr/>
        </p:nvSpPr>
        <p:spPr>
          <a:xfrm>
            <a:off x="1190285" y="1366629"/>
            <a:ext cx="5858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5000" b="1" dirty="0">
                <a:solidFill>
                  <a:srgbClr val="F1F3F1"/>
                </a:solidFill>
              </a:rPr>
              <a:t>The </a:t>
            </a:r>
            <a:r>
              <a:rPr lang="en-CA" sz="5000" b="1" dirty="0" err="1">
                <a:solidFill>
                  <a:srgbClr val="F1F3F1"/>
                </a:solidFill>
              </a:rPr>
              <a:t>Fibryga</a:t>
            </a:r>
            <a:r>
              <a:rPr lang="en-CA" sz="5000" b="1" baseline="30000" dirty="0">
                <a:solidFill>
                  <a:srgbClr val="F1F3F1"/>
                </a:solidFill>
              </a:rPr>
              <a:t>® </a:t>
            </a:r>
            <a:r>
              <a:rPr lang="en-CA" sz="5000" b="1" dirty="0">
                <a:solidFill>
                  <a:srgbClr val="F1F3F1"/>
                </a:solidFill>
              </a:rPr>
              <a:t>Clinical Program</a:t>
            </a:r>
          </a:p>
          <a:p>
            <a:pPr>
              <a:lnSpc>
                <a:spcPct val="90000"/>
              </a:lnSpc>
            </a:pPr>
            <a:r>
              <a:rPr lang="en-US" sz="5000" b="1" spc="-180" dirty="0">
                <a:solidFill>
                  <a:srgbClr val="A2306D"/>
                </a:solidFill>
              </a:rPr>
              <a:t>in CFD and AFD</a:t>
            </a:r>
            <a:endParaRPr lang="en-US" sz="5000" b="1" spc="-180" baseline="75000" dirty="0">
              <a:solidFill>
                <a:srgbClr val="A2306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010F53-389A-7340-822A-146430FA641B}"/>
              </a:ext>
            </a:extLst>
          </p:cNvPr>
          <p:cNvSpPr txBox="1"/>
          <p:nvPr/>
        </p:nvSpPr>
        <p:spPr>
          <a:xfrm>
            <a:off x="1190284" y="3944665"/>
            <a:ext cx="436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1F3F1"/>
                </a:solidFill>
              </a:rPr>
              <a:t>Compelling evidence in cardiac and abdominal surgeries involving significant blood loss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308ADE-EACC-F847-A54F-F90C5C3CAB2F}"/>
              </a:ext>
            </a:extLst>
          </p:cNvPr>
          <p:cNvSpPr txBox="1"/>
          <p:nvPr/>
        </p:nvSpPr>
        <p:spPr>
          <a:xfrm>
            <a:off x="1190284" y="6355661"/>
            <a:ext cx="7948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solidFill>
                  <a:schemeClr val="bg1"/>
                </a:solidFill>
              </a:rPr>
              <a:t>1.</a:t>
            </a:r>
            <a:r>
              <a:rPr lang="en-CA" sz="800" dirty="0">
                <a:solidFill>
                  <a:schemeClr val="bg1"/>
                </a:solidFill>
              </a:rPr>
              <a:t> </a:t>
            </a:r>
            <a:r>
              <a:rPr lang="en-CA" sz="800" dirty="0" err="1">
                <a:solidFill>
                  <a:schemeClr val="bg1"/>
                </a:solidFill>
              </a:rPr>
              <a:t>Fibryga</a:t>
            </a:r>
            <a:r>
              <a:rPr lang="en-CA" sz="800" baseline="30000" dirty="0">
                <a:solidFill>
                  <a:schemeClr val="bg1"/>
                </a:solidFill>
              </a:rPr>
              <a:t>®</a:t>
            </a:r>
            <a:r>
              <a:rPr lang="en-CA" sz="800" dirty="0">
                <a:solidFill>
                  <a:schemeClr val="bg1"/>
                </a:solidFill>
              </a:rPr>
              <a:t> Product Monograph. </a:t>
            </a:r>
            <a:r>
              <a:rPr lang="en-CA" sz="800" dirty="0" err="1">
                <a:solidFill>
                  <a:schemeClr val="bg1"/>
                </a:solidFill>
              </a:rPr>
              <a:t>Octapharma</a:t>
            </a:r>
            <a:r>
              <a:rPr lang="en-CA" sz="800" dirty="0">
                <a:solidFill>
                  <a:schemeClr val="bg1"/>
                </a:solidFill>
              </a:rPr>
              <a:t> Canada Inc. July 16, 2020.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0B9D21-6E0D-A94E-A463-2332AE54B07E}"/>
              </a:ext>
            </a:extLst>
          </p:cNvPr>
          <p:cNvSpPr/>
          <p:nvPr/>
        </p:nvSpPr>
        <p:spPr>
          <a:xfrm>
            <a:off x="10057914" y="5759668"/>
            <a:ext cx="1978511" cy="1978511"/>
          </a:xfrm>
          <a:prstGeom prst="ellipse">
            <a:avLst/>
          </a:prstGeom>
          <a:noFill/>
          <a:ln w="635000">
            <a:solidFill>
              <a:srgbClr val="B45F8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6E7DC4-8F6A-A34A-9789-2FB32A1AF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47755" y="6045071"/>
            <a:ext cx="2029669" cy="6211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638D0E-6F99-824F-BB79-9812F696F9C8}"/>
              </a:ext>
            </a:extLst>
          </p:cNvPr>
          <p:cNvCxnSpPr>
            <a:cxnSpLocks/>
          </p:cNvCxnSpPr>
          <p:nvPr/>
        </p:nvCxnSpPr>
        <p:spPr>
          <a:xfrm flipH="1">
            <a:off x="1296740" y="3564511"/>
            <a:ext cx="1845853" cy="0"/>
          </a:xfrm>
          <a:prstGeom prst="line">
            <a:avLst/>
          </a:prstGeom>
          <a:ln w="22225" cap="rnd">
            <a:solidFill>
              <a:srgbClr val="A23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04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4CD6B5C5-89F8-4643-A88A-0EFD5C40534E}"/>
              </a:ext>
            </a:extLst>
          </p:cNvPr>
          <p:cNvSpPr/>
          <p:nvPr/>
        </p:nvSpPr>
        <p:spPr>
          <a:xfrm>
            <a:off x="5189085" y="2560510"/>
            <a:ext cx="1723996" cy="2191295"/>
          </a:xfrm>
          <a:prstGeom prst="roundRect">
            <a:avLst>
              <a:gd name="adj" fmla="val 8068"/>
            </a:avLst>
          </a:prstGeom>
          <a:solidFill>
            <a:srgbClr val="595959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8711088D-3127-224E-B251-B03DE975D2C3}"/>
              </a:ext>
            </a:extLst>
          </p:cNvPr>
          <p:cNvSpPr/>
          <p:nvPr/>
        </p:nvSpPr>
        <p:spPr>
          <a:xfrm>
            <a:off x="7091271" y="2560510"/>
            <a:ext cx="1723996" cy="2191295"/>
          </a:xfrm>
          <a:prstGeom prst="roundRect">
            <a:avLst>
              <a:gd name="adj" fmla="val 8068"/>
            </a:avLst>
          </a:prstGeom>
          <a:solidFill>
            <a:srgbClr val="595959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85B31C29-6832-E346-8919-5C5D5EE78B7C}"/>
              </a:ext>
            </a:extLst>
          </p:cNvPr>
          <p:cNvSpPr/>
          <p:nvPr/>
        </p:nvSpPr>
        <p:spPr>
          <a:xfrm>
            <a:off x="7219871" y="2777098"/>
            <a:ext cx="1477284" cy="351028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01640DA-CF6F-284A-A23C-F59682989388}"/>
              </a:ext>
            </a:extLst>
          </p:cNvPr>
          <p:cNvSpPr/>
          <p:nvPr/>
        </p:nvSpPr>
        <p:spPr>
          <a:xfrm>
            <a:off x="7352754" y="2803997"/>
            <a:ext cx="1282206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FORMA-04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280" imgH="280" progId="TCLayout.ActiveDocument.1">
                  <p:embed/>
                </p:oleObj>
              </mc:Choice>
              <mc:Fallback>
                <p:oleObj name="think-cell Slide" r:id="rId6" imgW="280" imgH="28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442FC08-AF77-4E46-A50D-4CB15125E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315" y="1217421"/>
            <a:ext cx="11465370" cy="548542"/>
          </a:xfrm>
        </p:spPr>
        <p:txBody>
          <a:bodyPr/>
          <a:lstStyle/>
          <a:p>
            <a:r>
              <a:rPr lang="en-CA" dirty="0">
                <a:solidFill>
                  <a:srgbClr val="404040"/>
                </a:solidFill>
              </a:rPr>
              <a:t>Extensively studied in both CFD and AFD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C0748-6661-CC46-B453-C8B2702F3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800" y="6003338"/>
            <a:ext cx="9353159" cy="626612"/>
          </a:xfrm>
        </p:spPr>
        <p:txBody>
          <a:bodyPr/>
          <a:lstStyle/>
          <a:p>
            <a:r>
              <a:rPr lang="en-CA" b="1" dirty="0">
                <a:solidFill>
                  <a:srgbClr val="404040"/>
                </a:solidFill>
              </a:rPr>
              <a:t>1.</a:t>
            </a:r>
            <a:r>
              <a:rPr lang="en-CA" dirty="0">
                <a:solidFill>
                  <a:srgbClr val="404040"/>
                </a:solidFill>
              </a:rPr>
              <a:t> Callum J, </a:t>
            </a:r>
            <a:r>
              <a:rPr lang="en-CA" dirty="0" err="1">
                <a:solidFill>
                  <a:srgbClr val="404040"/>
                </a:solidFill>
              </a:rPr>
              <a:t>Farkouh</a:t>
            </a:r>
            <a:r>
              <a:rPr lang="en-CA" dirty="0">
                <a:solidFill>
                  <a:srgbClr val="404040"/>
                </a:solidFill>
              </a:rPr>
              <a:t> ME, Scales DC, et al. Effect of fibrinogen concentrate vs cryoprecipitate on blood component transfusion after cardiac surgery: the FIBRES randomized clinical trial. </a:t>
            </a:r>
            <a:r>
              <a:rPr lang="en-CA" i="1" dirty="0">
                <a:solidFill>
                  <a:srgbClr val="404040"/>
                </a:solidFill>
              </a:rPr>
              <a:t>JAMA</a:t>
            </a:r>
            <a:r>
              <a:rPr lang="en-CA" dirty="0">
                <a:solidFill>
                  <a:srgbClr val="404040"/>
                </a:solidFill>
              </a:rPr>
              <a:t>. 2019;322(20):1-11. </a:t>
            </a:r>
            <a:r>
              <a:rPr lang="en-CA" b="1" dirty="0">
                <a:solidFill>
                  <a:srgbClr val="404040"/>
                </a:solidFill>
              </a:rPr>
              <a:t>2.</a:t>
            </a:r>
            <a:r>
              <a:rPr lang="en-CA" dirty="0">
                <a:solidFill>
                  <a:srgbClr val="404040"/>
                </a:solidFill>
              </a:rPr>
              <a:t> Roy A, Stanford S, Nunn S, et al. Efficacy of fibrinogen concentrate in major abdominal surgery – a prospective, randomized, controlled study in cytoreductive surgery for pseudomyxoma peritonei. </a:t>
            </a:r>
            <a:r>
              <a:rPr lang="en-CA" i="1" dirty="0">
                <a:solidFill>
                  <a:srgbClr val="404040"/>
                </a:solidFill>
              </a:rPr>
              <a:t>J </a:t>
            </a:r>
            <a:r>
              <a:rPr lang="en-CA" i="1" dirty="0" err="1">
                <a:solidFill>
                  <a:srgbClr val="404040"/>
                </a:solidFill>
              </a:rPr>
              <a:t>Thromb</a:t>
            </a:r>
            <a:r>
              <a:rPr lang="en-CA" i="1" dirty="0">
                <a:solidFill>
                  <a:srgbClr val="404040"/>
                </a:solidFill>
              </a:rPr>
              <a:t> </a:t>
            </a:r>
            <a:r>
              <a:rPr lang="en-CA" i="1" dirty="0" err="1">
                <a:solidFill>
                  <a:srgbClr val="404040"/>
                </a:solidFill>
              </a:rPr>
              <a:t>Haemost</a:t>
            </a:r>
            <a:r>
              <a:rPr lang="en-CA" i="1" dirty="0">
                <a:solidFill>
                  <a:srgbClr val="404040"/>
                </a:solidFill>
              </a:rPr>
              <a:t>.</a:t>
            </a:r>
            <a:r>
              <a:rPr lang="en-CA" dirty="0">
                <a:solidFill>
                  <a:srgbClr val="404040"/>
                </a:solidFill>
              </a:rPr>
              <a:t> 2020;18(2):352-363. </a:t>
            </a:r>
            <a:r>
              <a:rPr lang="en-CA" b="1" dirty="0">
                <a:solidFill>
                  <a:srgbClr val="404040"/>
                </a:solidFill>
              </a:rPr>
              <a:t>3.</a:t>
            </a:r>
            <a:r>
              <a:rPr lang="en-CA" dirty="0">
                <a:solidFill>
                  <a:srgbClr val="404040"/>
                </a:solidFill>
              </a:rPr>
              <a:t> Ross C, Rangarajan S, Karimi M, et al. Pharmacokinetics, clot strength and safety of a new fibrinogen concentrate: randomized comparison with active control in congenital fibrinogen deficiency. </a:t>
            </a:r>
            <a:r>
              <a:rPr lang="en-CA" i="1" dirty="0">
                <a:solidFill>
                  <a:srgbClr val="404040"/>
                </a:solidFill>
              </a:rPr>
              <a:t>J </a:t>
            </a:r>
            <a:r>
              <a:rPr lang="en-CA" i="1" dirty="0" err="1">
                <a:solidFill>
                  <a:srgbClr val="404040"/>
                </a:solidFill>
              </a:rPr>
              <a:t>Thromb</a:t>
            </a:r>
            <a:r>
              <a:rPr lang="en-CA" i="1" dirty="0">
                <a:solidFill>
                  <a:srgbClr val="404040"/>
                </a:solidFill>
              </a:rPr>
              <a:t> </a:t>
            </a:r>
            <a:r>
              <a:rPr lang="en-CA" i="1" dirty="0" err="1">
                <a:solidFill>
                  <a:srgbClr val="404040"/>
                </a:solidFill>
              </a:rPr>
              <a:t>Haemost</a:t>
            </a:r>
            <a:r>
              <a:rPr lang="en-CA" i="1" dirty="0">
                <a:solidFill>
                  <a:srgbClr val="404040"/>
                </a:solidFill>
              </a:rPr>
              <a:t>.</a:t>
            </a:r>
            <a:r>
              <a:rPr lang="en-CA" dirty="0">
                <a:solidFill>
                  <a:srgbClr val="404040"/>
                </a:solidFill>
              </a:rPr>
              <a:t> 2018;16(2):253-261. </a:t>
            </a:r>
            <a:r>
              <a:rPr lang="en-CA" b="1" dirty="0">
                <a:solidFill>
                  <a:srgbClr val="404040"/>
                </a:solidFill>
              </a:rPr>
              <a:t>4.</a:t>
            </a:r>
            <a:r>
              <a:rPr lang="en-CA" dirty="0">
                <a:solidFill>
                  <a:srgbClr val="404040"/>
                </a:solidFill>
              </a:rPr>
              <a:t> </a:t>
            </a:r>
            <a:r>
              <a:rPr lang="en-CA" dirty="0" err="1">
                <a:solidFill>
                  <a:srgbClr val="404040"/>
                </a:solidFill>
              </a:rPr>
              <a:t>Lissitchkov</a:t>
            </a:r>
            <a:r>
              <a:rPr lang="en-CA" dirty="0">
                <a:solidFill>
                  <a:srgbClr val="404040"/>
                </a:solidFill>
              </a:rPr>
              <a:t> T, Madan B, </a:t>
            </a:r>
            <a:r>
              <a:rPr lang="en-CA" dirty="0" err="1">
                <a:solidFill>
                  <a:srgbClr val="404040"/>
                </a:solidFill>
              </a:rPr>
              <a:t>Djambas</a:t>
            </a:r>
            <a:r>
              <a:rPr lang="en-CA" dirty="0">
                <a:solidFill>
                  <a:srgbClr val="404040"/>
                </a:solidFill>
              </a:rPr>
              <a:t> Khayat C, et al. Fibrinogen concentrate for treatment of bleeding and surgical prophylaxis in congenital fibrinogen deficiency patients. </a:t>
            </a:r>
            <a:r>
              <a:rPr lang="en-CA" i="1" dirty="0">
                <a:solidFill>
                  <a:srgbClr val="404040"/>
                </a:solidFill>
              </a:rPr>
              <a:t>J </a:t>
            </a:r>
            <a:r>
              <a:rPr lang="en-CA" i="1" dirty="0" err="1">
                <a:solidFill>
                  <a:srgbClr val="404040"/>
                </a:solidFill>
              </a:rPr>
              <a:t>Thromb</a:t>
            </a:r>
            <a:r>
              <a:rPr lang="en-CA" i="1" dirty="0">
                <a:solidFill>
                  <a:srgbClr val="404040"/>
                </a:solidFill>
              </a:rPr>
              <a:t> </a:t>
            </a:r>
            <a:r>
              <a:rPr lang="en-CA" i="1" dirty="0" err="1">
                <a:solidFill>
                  <a:srgbClr val="404040"/>
                </a:solidFill>
              </a:rPr>
              <a:t>Haemost</a:t>
            </a:r>
            <a:r>
              <a:rPr lang="en-CA" i="1" dirty="0">
                <a:solidFill>
                  <a:srgbClr val="404040"/>
                </a:solidFill>
              </a:rPr>
              <a:t>.</a:t>
            </a:r>
            <a:r>
              <a:rPr lang="en-CA" dirty="0">
                <a:solidFill>
                  <a:srgbClr val="404040"/>
                </a:solidFill>
              </a:rPr>
              <a:t> 2020;18(4):815-824. </a:t>
            </a:r>
            <a:r>
              <a:rPr lang="en-CA" b="1" dirty="0">
                <a:solidFill>
                  <a:srgbClr val="404040"/>
                </a:solidFill>
              </a:rPr>
              <a:t>5.</a:t>
            </a:r>
            <a:r>
              <a:rPr lang="en-CA" dirty="0">
                <a:solidFill>
                  <a:srgbClr val="404040"/>
                </a:solidFill>
              </a:rPr>
              <a:t> Data on File – Clinical Study Report: FORMA-04, </a:t>
            </a:r>
            <a:r>
              <a:rPr lang="en-CA" dirty="0" err="1">
                <a:solidFill>
                  <a:srgbClr val="404040"/>
                </a:solidFill>
              </a:rPr>
              <a:t>Octapharma</a:t>
            </a:r>
            <a:r>
              <a:rPr lang="en-CA" dirty="0">
                <a:solidFill>
                  <a:srgbClr val="404040"/>
                </a:solidFill>
              </a:rPr>
              <a:t> Canada </a:t>
            </a:r>
            <a:r>
              <a:rPr lang="en-CA" dirty="0" err="1">
                <a:solidFill>
                  <a:srgbClr val="404040"/>
                </a:solidFill>
              </a:rPr>
              <a:t>inc</a:t>
            </a:r>
            <a:r>
              <a:rPr lang="en-CA" dirty="0">
                <a:solidFill>
                  <a:srgbClr val="404040"/>
                </a:solidFill>
              </a:rPr>
              <a:t>, June 11, 2019.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F62A2C-2155-4175-B15A-87C714C0C08F}"/>
              </a:ext>
            </a:extLst>
          </p:cNvPr>
          <p:cNvGrpSpPr/>
          <p:nvPr/>
        </p:nvGrpSpPr>
        <p:grpSpPr>
          <a:xfrm>
            <a:off x="11540909" y="725486"/>
            <a:ext cx="391368" cy="403923"/>
            <a:chOff x="11540909" y="725486"/>
            <a:chExt cx="391368" cy="40392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A30439-025C-4D24-A309-57469420EEC0}"/>
                </a:ext>
              </a:extLst>
            </p:cNvPr>
            <p:cNvSpPr/>
            <p:nvPr/>
          </p:nvSpPr>
          <p:spPr>
            <a:xfrm>
              <a:off x="11540909" y="725486"/>
              <a:ext cx="391368" cy="4039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8" name="Graphic 27">
              <a:hlinkClick r:id="rId8" action="ppaction://hlinksldjump"/>
              <a:extLst>
                <a:ext uri="{FF2B5EF4-FFF2-40B4-BE49-F238E27FC236}">
                  <a16:creationId xmlns:a16="http://schemas.microsoft.com/office/drawing/2014/main" id="{67A2D34F-827F-470E-BFE2-EBA127EF8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94923" y="780802"/>
              <a:ext cx="285842" cy="262843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DADEFC7-BE19-5540-A265-AF91677BE877}"/>
              </a:ext>
            </a:extLst>
          </p:cNvPr>
          <p:cNvSpPr txBox="1"/>
          <p:nvPr/>
        </p:nvSpPr>
        <p:spPr>
          <a:xfrm>
            <a:off x="3494879" y="2109700"/>
            <a:ext cx="520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40" dirty="0">
                <a:solidFill>
                  <a:schemeClr val="bg1">
                    <a:lumMod val="50000"/>
                  </a:schemeClr>
                </a:solidFill>
              </a:rPr>
              <a:t>CFD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5F9D84-3DFB-6549-AA16-B5F3E57ED95A}"/>
              </a:ext>
            </a:extLst>
          </p:cNvPr>
          <p:cNvGrpSpPr/>
          <p:nvPr/>
        </p:nvGrpSpPr>
        <p:grpSpPr>
          <a:xfrm>
            <a:off x="11036295" y="6019728"/>
            <a:ext cx="1155700" cy="838272"/>
            <a:chOff x="11036295" y="6019728"/>
            <a:chExt cx="1155700" cy="838272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8CC1516-07D9-2540-9D53-113FF138BDB6}"/>
                </a:ext>
              </a:extLst>
            </p:cNvPr>
            <p:cNvSpPr/>
            <p:nvPr/>
          </p:nvSpPr>
          <p:spPr>
            <a:xfrm rot="16200000">
              <a:off x="11371334" y="6037338"/>
              <a:ext cx="838272" cy="803051"/>
            </a:xfrm>
            <a:custGeom>
              <a:avLst/>
              <a:gdLst>
                <a:gd name="connsiteX0" fmla="*/ 522515 w 1943100"/>
                <a:gd name="connsiteY0" fmla="*/ 0 h 1861456"/>
                <a:gd name="connsiteX1" fmla="*/ 1943100 w 1943100"/>
                <a:gd name="connsiteY1" fmla="*/ 1420585 h 1861456"/>
                <a:gd name="connsiteX2" fmla="*/ 1879233 w 1943100"/>
                <a:gd name="connsiteY2" fmla="*/ 1843024 h 1861456"/>
                <a:gd name="connsiteX3" fmla="*/ 1872487 w 1943100"/>
                <a:gd name="connsiteY3" fmla="*/ 1861456 h 1861456"/>
                <a:gd name="connsiteX4" fmla="*/ 1232165 w 1943100"/>
                <a:gd name="connsiteY4" fmla="*/ 1861456 h 1861456"/>
                <a:gd name="connsiteX5" fmla="*/ 1294459 w 1943100"/>
                <a:gd name="connsiteY5" fmla="*/ 1746687 h 1861456"/>
                <a:gd name="connsiteX6" fmla="*/ 1360296 w 1943100"/>
                <a:gd name="connsiteY6" fmla="*/ 1420585 h 1861456"/>
                <a:gd name="connsiteX7" fmla="*/ 522515 w 1943100"/>
                <a:gd name="connsiteY7" fmla="*/ 582804 h 1861456"/>
                <a:gd name="connsiteX8" fmla="*/ 54104 w 1943100"/>
                <a:gd name="connsiteY8" fmla="*/ 725884 h 1861456"/>
                <a:gd name="connsiteX9" fmla="*/ 0 w 1943100"/>
                <a:gd name="connsiteY9" fmla="*/ 770524 h 1861456"/>
                <a:gd name="connsiteX10" fmla="*/ 0 w 1943100"/>
                <a:gd name="connsiteY10" fmla="*/ 100495 h 1861456"/>
                <a:gd name="connsiteX11" fmla="*/ 100077 w 1943100"/>
                <a:gd name="connsiteY11" fmla="*/ 63867 h 1861456"/>
                <a:gd name="connsiteX12" fmla="*/ 522515 w 1943100"/>
                <a:gd name="connsiteY12" fmla="*/ 0 h 18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100" h="1861456">
                  <a:moveTo>
                    <a:pt x="522515" y="0"/>
                  </a:moveTo>
                  <a:cubicBezTo>
                    <a:pt x="1307083" y="0"/>
                    <a:pt x="1943100" y="636018"/>
                    <a:pt x="1943100" y="1420585"/>
                  </a:cubicBezTo>
                  <a:cubicBezTo>
                    <a:pt x="1943100" y="1567692"/>
                    <a:pt x="1920740" y="1709576"/>
                    <a:pt x="1879233" y="1843024"/>
                  </a:cubicBezTo>
                  <a:lnTo>
                    <a:pt x="1872487" y="1861456"/>
                  </a:lnTo>
                  <a:lnTo>
                    <a:pt x="1232165" y="1861456"/>
                  </a:lnTo>
                  <a:lnTo>
                    <a:pt x="1294459" y="1746687"/>
                  </a:lnTo>
                  <a:cubicBezTo>
                    <a:pt x="1336853" y="1646457"/>
                    <a:pt x="1360296" y="1536259"/>
                    <a:pt x="1360296" y="1420585"/>
                  </a:cubicBezTo>
                  <a:cubicBezTo>
                    <a:pt x="1360296" y="957892"/>
                    <a:pt x="985209" y="582804"/>
                    <a:pt x="522515" y="582804"/>
                  </a:cubicBezTo>
                  <a:cubicBezTo>
                    <a:pt x="349005" y="582804"/>
                    <a:pt x="187815" y="635551"/>
                    <a:pt x="54104" y="725884"/>
                  </a:cubicBezTo>
                  <a:lnTo>
                    <a:pt x="0" y="770524"/>
                  </a:lnTo>
                  <a:lnTo>
                    <a:pt x="0" y="100495"/>
                  </a:lnTo>
                  <a:lnTo>
                    <a:pt x="100077" y="63867"/>
                  </a:lnTo>
                  <a:cubicBezTo>
                    <a:pt x="233525" y="22360"/>
                    <a:pt x="375409" y="0"/>
                    <a:pt x="522515" y="0"/>
                  </a:cubicBezTo>
                  <a:close/>
                </a:path>
              </a:pathLst>
            </a:custGeom>
            <a:solidFill>
              <a:srgbClr val="A2306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8097943-FFE9-D947-8A90-35DD453F1971}"/>
                </a:ext>
              </a:extLst>
            </p:cNvPr>
            <p:cNvGrpSpPr/>
            <p:nvPr/>
          </p:nvGrpSpPr>
          <p:grpSpPr>
            <a:xfrm>
              <a:off x="11036295" y="6379422"/>
              <a:ext cx="818538" cy="227456"/>
              <a:chOff x="5048726" y="3143726"/>
              <a:chExt cx="2049780" cy="569595"/>
            </a:xfrm>
            <a:solidFill>
              <a:schemeClr val="accent1"/>
            </a:solidFill>
          </p:grpSpPr>
          <p:sp>
            <p:nvSpPr>
              <p:cNvPr id="62" name="Freeform: Shape 6">
                <a:extLst>
                  <a:ext uri="{FF2B5EF4-FFF2-40B4-BE49-F238E27FC236}">
                    <a16:creationId xmlns:a16="http://schemas.microsoft.com/office/drawing/2014/main" id="{541A0ED1-EE63-FE49-AB2F-B3B1889FC1E2}"/>
                  </a:ext>
                </a:extLst>
              </p:cNvPr>
              <p:cNvSpPr/>
              <p:nvPr/>
            </p:nvSpPr>
            <p:spPr>
              <a:xfrm>
                <a:off x="5303996" y="3152299"/>
                <a:ext cx="85725" cy="428625"/>
              </a:xfrm>
              <a:custGeom>
                <a:avLst/>
                <a:gdLst>
                  <a:gd name="connsiteX0" fmla="*/ 7144 w 85725"/>
                  <a:gd name="connsiteY0" fmla="*/ 7144 h 428625"/>
                  <a:gd name="connsiteX1" fmla="*/ 82391 w 85725"/>
                  <a:gd name="connsiteY1" fmla="*/ 7144 h 428625"/>
                  <a:gd name="connsiteX2" fmla="*/ 82391 w 85725"/>
                  <a:gd name="connsiteY2" fmla="*/ 76676 h 428625"/>
                  <a:gd name="connsiteX3" fmla="*/ 7144 w 85725"/>
                  <a:gd name="connsiteY3" fmla="*/ 76676 h 428625"/>
                  <a:gd name="connsiteX4" fmla="*/ 7144 w 85725"/>
                  <a:gd name="connsiteY4" fmla="*/ 7144 h 428625"/>
                  <a:gd name="connsiteX5" fmla="*/ 7144 w 85725"/>
                  <a:gd name="connsiteY5" fmla="*/ 111919 h 428625"/>
                  <a:gd name="connsiteX6" fmla="*/ 82391 w 85725"/>
                  <a:gd name="connsiteY6" fmla="*/ 111919 h 428625"/>
                  <a:gd name="connsiteX7" fmla="*/ 82391 w 85725"/>
                  <a:gd name="connsiteY7" fmla="*/ 426244 h 428625"/>
                  <a:gd name="connsiteX8" fmla="*/ 7144 w 85725"/>
                  <a:gd name="connsiteY8" fmla="*/ 426244 h 428625"/>
                  <a:gd name="connsiteX9" fmla="*/ 7144 w 85725"/>
                  <a:gd name="connsiteY9" fmla="*/ 111919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428625">
                    <a:moveTo>
                      <a:pt x="7144" y="7144"/>
                    </a:moveTo>
                    <a:lnTo>
                      <a:pt x="82391" y="7144"/>
                    </a:lnTo>
                    <a:lnTo>
                      <a:pt x="82391" y="76676"/>
                    </a:lnTo>
                    <a:lnTo>
                      <a:pt x="7144" y="76676"/>
                    </a:lnTo>
                    <a:lnTo>
                      <a:pt x="7144" y="7144"/>
                    </a:lnTo>
                    <a:close/>
                    <a:moveTo>
                      <a:pt x="7144" y="111919"/>
                    </a:moveTo>
                    <a:lnTo>
                      <a:pt x="82391" y="111919"/>
                    </a:lnTo>
                    <a:lnTo>
                      <a:pt x="82391" y="426244"/>
                    </a:lnTo>
                    <a:lnTo>
                      <a:pt x="7144" y="426244"/>
                    </a:lnTo>
                    <a:lnTo>
                      <a:pt x="7144" y="111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3" name="Freeform: Shape 7">
                <a:extLst>
                  <a:ext uri="{FF2B5EF4-FFF2-40B4-BE49-F238E27FC236}">
                    <a16:creationId xmlns:a16="http://schemas.microsoft.com/office/drawing/2014/main" id="{2DEE656E-9663-BA45-AE31-085497B8AC94}"/>
                  </a:ext>
                </a:extLst>
              </p:cNvPr>
              <p:cNvSpPr/>
              <p:nvPr/>
            </p:nvSpPr>
            <p:spPr>
              <a:xfrm>
                <a:off x="5436393" y="3152299"/>
                <a:ext cx="342900" cy="438150"/>
              </a:xfrm>
              <a:custGeom>
                <a:avLst/>
                <a:gdLst>
                  <a:gd name="connsiteX0" fmla="*/ 7144 w 342900"/>
                  <a:gd name="connsiteY0" fmla="*/ 7144 h 438150"/>
                  <a:gd name="connsiteX1" fmla="*/ 83344 w 342900"/>
                  <a:gd name="connsiteY1" fmla="*/ 7144 h 438150"/>
                  <a:gd name="connsiteX2" fmla="*/ 83344 w 342900"/>
                  <a:gd name="connsiteY2" fmla="*/ 140494 h 438150"/>
                  <a:gd name="connsiteX3" fmla="*/ 181451 w 342900"/>
                  <a:gd name="connsiteY3" fmla="*/ 101441 h 438150"/>
                  <a:gd name="connsiteX4" fmla="*/ 339566 w 342900"/>
                  <a:gd name="connsiteY4" fmla="*/ 268129 h 438150"/>
                  <a:gd name="connsiteX5" fmla="*/ 183356 w 342900"/>
                  <a:gd name="connsiteY5" fmla="*/ 436721 h 438150"/>
                  <a:gd name="connsiteX6" fmla="*/ 77629 w 342900"/>
                  <a:gd name="connsiteY6" fmla="*/ 388144 h 438150"/>
                  <a:gd name="connsiteX7" fmla="*/ 77629 w 342900"/>
                  <a:gd name="connsiteY7" fmla="*/ 426244 h 438150"/>
                  <a:gd name="connsiteX8" fmla="*/ 7144 w 342900"/>
                  <a:gd name="connsiteY8" fmla="*/ 426244 h 438150"/>
                  <a:gd name="connsiteX9" fmla="*/ 7144 w 342900"/>
                  <a:gd name="connsiteY9" fmla="*/ 7144 h 438150"/>
                  <a:gd name="connsiteX10" fmla="*/ 172879 w 342900"/>
                  <a:gd name="connsiteY10" fmla="*/ 368141 h 438150"/>
                  <a:gd name="connsiteX11" fmla="*/ 263366 w 342900"/>
                  <a:gd name="connsiteY11" fmla="*/ 269081 h 438150"/>
                  <a:gd name="connsiteX12" fmla="*/ 171926 w 342900"/>
                  <a:gd name="connsiteY12" fmla="*/ 170974 h 438150"/>
                  <a:gd name="connsiteX13" fmla="*/ 78581 w 342900"/>
                  <a:gd name="connsiteY13" fmla="*/ 265271 h 438150"/>
                  <a:gd name="connsiteX14" fmla="*/ 172879 w 342900"/>
                  <a:gd name="connsiteY14" fmla="*/ 36814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900" h="438150">
                    <a:moveTo>
                      <a:pt x="7144" y="7144"/>
                    </a:moveTo>
                    <a:lnTo>
                      <a:pt x="83344" y="7144"/>
                    </a:lnTo>
                    <a:lnTo>
                      <a:pt x="83344" y="140494"/>
                    </a:lnTo>
                    <a:cubicBezTo>
                      <a:pt x="109061" y="114776"/>
                      <a:pt x="146209" y="101441"/>
                      <a:pt x="181451" y="101441"/>
                    </a:cubicBezTo>
                    <a:cubicBezTo>
                      <a:pt x="277654" y="101441"/>
                      <a:pt x="339566" y="185261"/>
                      <a:pt x="339566" y="268129"/>
                    </a:cubicBezTo>
                    <a:cubicBezTo>
                      <a:pt x="339566" y="330994"/>
                      <a:pt x="298609" y="436721"/>
                      <a:pt x="183356" y="436721"/>
                    </a:cubicBezTo>
                    <a:cubicBezTo>
                      <a:pt x="122396" y="436721"/>
                      <a:pt x="95726" y="409099"/>
                      <a:pt x="77629" y="388144"/>
                    </a:cubicBezTo>
                    <a:lnTo>
                      <a:pt x="77629" y="426244"/>
                    </a:lnTo>
                    <a:lnTo>
                      <a:pt x="7144" y="426244"/>
                    </a:lnTo>
                    <a:lnTo>
                      <a:pt x="7144" y="7144"/>
                    </a:lnTo>
                    <a:close/>
                    <a:moveTo>
                      <a:pt x="172879" y="368141"/>
                    </a:moveTo>
                    <a:cubicBezTo>
                      <a:pt x="222409" y="368141"/>
                      <a:pt x="263366" y="330041"/>
                      <a:pt x="263366" y="269081"/>
                    </a:cubicBezTo>
                    <a:cubicBezTo>
                      <a:pt x="263366" y="208121"/>
                      <a:pt x="219551" y="170974"/>
                      <a:pt x="171926" y="170974"/>
                    </a:cubicBezTo>
                    <a:cubicBezTo>
                      <a:pt x="113824" y="170974"/>
                      <a:pt x="78581" y="219551"/>
                      <a:pt x="78581" y="265271"/>
                    </a:cubicBezTo>
                    <a:cubicBezTo>
                      <a:pt x="78581" y="334804"/>
                      <a:pt x="129064" y="368141"/>
                      <a:pt x="172879" y="368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4" name="Freeform: Shape 8">
                <a:extLst>
                  <a:ext uri="{FF2B5EF4-FFF2-40B4-BE49-F238E27FC236}">
                    <a16:creationId xmlns:a16="http://schemas.microsoft.com/office/drawing/2014/main" id="{B2564A0C-B7F9-3440-A7FD-31E374944403}"/>
                  </a:ext>
                </a:extLst>
              </p:cNvPr>
              <p:cNvSpPr/>
              <p:nvPr/>
            </p:nvSpPr>
            <p:spPr>
              <a:xfrm>
                <a:off x="5797391" y="3246596"/>
                <a:ext cx="152400" cy="333375"/>
              </a:xfrm>
              <a:custGeom>
                <a:avLst/>
                <a:gdLst>
                  <a:gd name="connsiteX0" fmla="*/ 7144 w 152400"/>
                  <a:gd name="connsiteY0" fmla="*/ 17621 h 333375"/>
                  <a:gd name="connsiteX1" fmla="*/ 76676 w 152400"/>
                  <a:gd name="connsiteY1" fmla="*/ 17621 h 333375"/>
                  <a:gd name="connsiteX2" fmla="*/ 76676 w 152400"/>
                  <a:gd name="connsiteY2" fmla="*/ 45244 h 333375"/>
                  <a:gd name="connsiteX3" fmla="*/ 77629 w 152400"/>
                  <a:gd name="connsiteY3" fmla="*/ 45244 h 333375"/>
                  <a:gd name="connsiteX4" fmla="*/ 145256 w 152400"/>
                  <a:gd name="connsiteY4" fmla="*/ 7144 h 333375"/>
                  <a:gd name="connsiteX5" fmla="*/ 151924 w 152400"/>
                  <a:gd name="connsiteY5" fmla="*/ 7144 h 333375"/>
                  <a:gd name="connsiteX6" fmla="*/ 151924 w 152400"/>
                  <a:gd name="connsiteY6" fmla="*/ 80486 h 333375"/>
                  <a:gd name="connsiteX7" fmla="*/ 83344 w 152400"/>
                  <a:gd name="connsiteY7" fmla="*/ 155734 h 333375"/>
                  <a:gd name="connsiteX8" fmla="*/ 83344 w 152400"/>
                  <a:gd name="connsiteY8" fmla="*/ 332899 h 333375"/>
                  <a:gd name="connsiteX9" fmla="*/ 8096 w 152400"/>
                  <a:gd name="connsiteY9" fmla="*/ 332899 h 333375"/>
                  <a:gd name="connsiteX10" fmla="*/ 8096 w 152400"/>
                  <a:gd name="connsiteY10" fmla="*/ 1762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33375">
                    <a:moveTo>
                      <a:pt x="7144" y="17621"/>
                    </a:moveTo>
                    <a:lnTo>
                      <a:pt x="76676" y="17621"/>
                    </a:lnTo>
                    <a:lnTo>
                      <a:pt x="76676" y="45244"/>
                    </a:lnTo>
                    <a:lnTo>
                      <a:pt x="77629" y="45244"/>
                    </a:lnTo>
                    <a:cubicBezTo>
                      <a:pt x="91916" y="25241"/>
                      <a:pt x="106204" y="7144"/>
                      <a:pt x="145256" y="7144"/>
                    </a:cubicBezTo>
                    <a:lnTo>
                      <a:pt x="151924" y="7144"/>
                    </a:lnTo>
                    <a:lnTo>
                      <a:pt x="151924" y="80486"/>
                    </a:lnTo>
                    <a:cubicBezTo>
                      <a:pt x="83344" y="83344"/>
                      <a:pt x="83344" y="137636"/>
                      <a:pt x="83344" y="155734"/>
                    </a:cubicBezTo>
                    <a:lnTo>
                      <a:pt x="83344" y="332899"/>
                    </a:lnTo>
                    <a:lnTo>
                      <a:pt x="8096" y="332899"/>
                    </a:lnTo>
                    <a:lnTo>
                      <a:pt x="8096" y="17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5" name="Freeform: Shape 9">
                <a:extLst>
                  <a:ext uri="{FF2B5EF4-FFF2-40B4-BE49-F238E27FC236}">
                    <a16:creationId xmlns:a16="http://schemas.microsoft.com/office/drawing/2014/main" id="{00CA0840-A715-614D-BB4E-BCB39DD4CB40}"/>
                  </a:ext>
                </a:extLst>
              </p:cNvPr>
              <p:cNvSpPr/>
              <p:nvPr/>
            </p:nvSpPr>
            <p:spPr>
              <a:xfrm>
                <a:off x="5958363" y="3258026"/>
                <a:ext cx="333375" cy="428625"/>
              </a:xfrm>
              <a:custGeom>
                <a:avLst/>
                <a:gdLst>
                  <a:gd name="connsiteX0" fmla="*/ 122396 w 333375"/>
                  <a:gd name="connsiteY0" fmla="*/ 291941 h 428625"/>
                  <a:gd name="connsiteX1" fmla="*/ 7144 w 333375"/>
                  <a:gd name="connsiteY1" fmla="*/ 7144 h 428625"/>
                  <a:gd name="connsiteX2" fmla="*/ 92869 w 333375"/>
                  <a:gd name="connsiteY2" fmla="*/ 7144 h 428625"/>
                  <a:gd name="connsiteX3" fmla="*/ 164306 w 333375"/>
                  <a:gd name="connsiteY3" fmla="*/ 209074 h 428625"/>
                  <a:gd name="connsiteX4" fmla="*/ 240506 w 333375"/>
                  <a:gd name="connsiteY4" fmla="*/ 7144 h 428625"/>
                  <a:gd name="connsiteX5" fmla="*/ 326231 w 333375"/>
                  <a:gd name="connsiteY5" fmla="*/ 7144 h 428625"/>
                  <a:gd name="connsiteX6" fmla="*/ 145256 w 333375"/>
                  <a:gd name="connsiteY6" fmla="*/ 427196 h 428625"/>
                  <a:gd name="connsiteX7" fmla="*/ 64294 w 333375"/>
                  <a:gd name="connsiteY7" fmla="*/ 427196 h 428625"/>
                  <a:gd name="connsiteX8" fmla="*/ 122396 w 333375"/>
                  <a:gd name="connsiteY8" fmla="*/ 29194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428625">
                    <a:moveTo>
                      <a:pt x="122396" y="291941"/>
                    </a:moveTo>
                    <a:lnTo>
                      <a:pt x="7144" y="7144"/>
                    </a:lnTo>
                    <a:lnTo>
                      <a:pt x="92869" y="7144"/>
                    </a:lnTo>
                    <a:lnTo>
                      <a:pt x="164306" y="209074"/>
                    </a:lnTo>
                    <a:lnTo>
                      <a:pt x="240506" y="7144"/>
                    </a:lnTo>
                    <a:lnTo>
                      <a:pt x="326231" y="7144"/>
                    </a:lnTo>
                    <a:lnTo>
                      <a:pt x="145256" y="427196"/>
                    </a:lnTo>
                    <a:lnTo>
                      <a:pt x="64294" y="427196"/>
                    </a:lnTo>
                    <a:lnTo>
                      <a:pt x="122396" y="2919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6" name="Freeform: Shape 10">
                <a:extLst>
                  <a:ext uri="{FF2B5EF4-FFF2-40B4-BE49-F238E27FC236}">
                    <a16:creationId xmlns:a16="http://schemas.microsoft.com/office/drawing/2014/main" id="{17FBEFF5-6E3A-7248-AF3D-6E5A2BA9B0FB}"/>
                  </a:ext>
                </a:extLst>
              </p:cNvPr>
              <p:cNvSpPr/>
              <p:nvPr/>
            </p:nvSpPr>
            <p:spPr>
              <a:xfrm>
                <a:off x="6262211" y="3246596"/>
                <a:ext cx="342900" cy="466725"/>
              </a:xfrm>
              <a:custGeom>
                <a:avLst/>
                <a:gdLst>
                  <a:gd name="connsiteX0" fmla="*/ 341471 w 342900"/>
                  <a:gd name="connsiteY0" fmla="*/ 17621 h 466725"/>
                  <a:gd name="connsiteX1" fmla="*/ 341471 w 342900"/>
                  <a:gd name="connsiteY1" fmla="*/ 274796 h 466725"/>
                  <a:gd name="connsiteX2" fmla="*/ 170021 w 342900"/>
                  <a:gd name="connsiteY2" fmla="*/ 460534 h 466725"/>
                  <a:gd name="connsiteX3" fmla="*/ 11906 w 342900"/>
                  <a:gd name="connsiteY3" fmla="*/ 355759 h 466725"/>
                  <a:gd name="connsiteX4" fmla="*/ 97631 w 342900"/>
                  <a:gd name="connsiteY4" fmla="*/ 355759 h 466725"/>
                  <a:gd name="connsiteX5" fmla="*/ 175736 w 342900"/>
                  <a:gd name="connsiteY5" fmla="*/ 391001 h 466725"/>
                  <a:gd name="connsiteX6" fmla="*/ 271939 w 342900"/>
                  <a:gd name="connsiteY6" fmla="*/ 292894 h 466725"/>
                  <a:gd name="connsiteX7" fmla="*/ 270986 w 342900"/>
                  <a:gd name="connsiteY7" fmla="*/ 291941 h 466725"/>
                  <a:gd name="connsiteX8" fmla="*/ 168116 w 342900"/>
                  <a:gd name="connsiteY8" fmla="*/ 342424 h 466725"/>
                  <a:gd name="connsiteX9" fmla="*/ 7144 w 342900"/>
                  <a:gd name="connsiteY9" fmla="*/ 171926 h 466725"/>
                  <a:gd name="connsiteX10" fmla="*/ 167164 w 342900"/>
                  <a:gd name="connsiteY10" fmla="*/ 7144 h 466725"/>
                  <a:gd name="connsiteX11" fmla="*/ 267176 w 342900"/>
                  <a:gd name="connsiteY11" fmla="*/ 56674 h 466725"/>
                  <a:gd name="connsiteX12" fmla="*/ 268129 w 342900"/>
                  <a:gd name="connsiteY12" fmla="*/ 56674 h 466725"/>
                  <a:gd name="connsiteX13" fmla="*/ 268129 w 342900"/>
                  <a:gd name="connsiteY13" fmla="*/ 18574 h 466725"/>
                  <a:gd name="connsiteX14" fmla="*/ 341471 w 342900"/>
                  <a:gd name="connsiteY14" fmla="*/ 18574 h 466725"/>
                  <a:gd name="connsiteX15" fmla="*/ 173831 w 342900"/>
                  <a:gd name="connsiteY15" fmla="*/ 76676 h 466725"/>
                  <a:gd name="connsiteX16" fmla="*/ 82391 w 342900"/>
                  <a:gd name="connsiteY16" fmla="*/ 172879 h 466725"/>
                  <a:gd name="connsiteX17" fmla="*/ 176689 w 342900"/>
                  <a:gd name="connsiteY17" fmla="*/ 273844 h 466725"/>
                  <a:gd name="connsiteX18" fmla="*/ 267176 w 342900"/>
                  <a:gd name="connsiteY18" fmla="*/ 171926 h 466725"/>
                  <a:gd name="connsiteX19" fmla="*/ 173831 w 342900"/>
                  <a:gd name="connsiteY19" fmla="*/ 76676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900" h="466725">
                    <a:moveTo>
                      <a:pt x="341471" y="17621"/>
                    </a:moveTo>
                    <a:lnTo>
                      <a:pt x="341471" y="274796"/>
                    </a:lnTo>
                    <a:cubicBezTo>
                      <a:pt x="341471" y="426244"/>
                      <a:pt x="229076" y="460534"/>
                      <a:pt x="170021" y="460534"/>
                    </a:cubicBezTo>
                    <a:cubicBezTo>
                      <a:pt x="105251" y="460534"/>
                      <a:pt x="38576" y="426244"/>
                      <a:pt x="11906" y="355759"/>
                    </a:cubicBezTo>
                    <a:lnTo>
                      <a:pt x="97631" y="355759"/>
                    </a:lnTo>
                    <a:cubicBezTo>
                      <a:pt x="127159" y="391001"/>
                      <a:pt x="163354" y="391001"/>
                      <a:pt x="175736" y="391001"/>
                    </a:cubicBezTo>
                    <a:cubicBezTo>
                      <a:pt x="218599" y="391001"/>
                      <a:pt x="268129" y="361474"/>
                      <a:pt x="271939" y="292894"/>
                    </a:cubicBezTo>
                    <a:lnTo>
                      <a:pt x="270986" y="291941"/>
                    </a:lnTo>
                    <a:cubicBezTo>
                      <a:pt x="260509" y="306229"/>
                      <a:pt x="231934" y="342424"/>
                      <a:pt x="168116" y="342424"/>
                    </a:cubicBezTo>
                    <a:cubicBezTo>
                      <a:pt x="91916" y="342424"/>
                      <a:pt x="7144" y="277654"/>
                      <a:pt x="7144" y="171926"/>
                    </a:cubicBezTo>
                    <a:cubicBezTo>
                      <a:pt x="7144" y="72866"/>
                      <a:pt x="88106" y="7144"/>
                      <a:pt x="167164" y="7144"/>
                    </a:cubicBezTo>
                    <a:cubicBezTo>
                      <a:pt x="231934" y="7144"/>
                      <a:pt x="258604" y="44291"/>
                      <a:pt x="267176" y="56674"/>
                    </a:cubicBezTo>
                    <a:lnTo>
                      <a:pt x="268129" y="56674"/>
                    </a:lnTo>
                    <a:lnTo>
                      <a:pt x="268129" y="18574"/>
                    </a:lnTo>
                    <a:lnTo>
                      <a:pt x="341471" y="18574"/>
                    </a:lnTo>
                    <a:close/>
                    <a:moveTo>
                      <a:pt x="173831" y="76676"/>
                    </a:moveTo>
                    <a:cubicBezTo>
                      <a:pt x="128111" y="76676"/>
                      <a:pt x="82391" y="113824"/>
                      <a:pt x="82391" y="172879"/>
                    </a:cubicBezTo>
                    <a:cubicBezTo>
                      <a:pt x="82391" y="236696"/>
                      <a:pt x="130969" y="273844"/>
                      <a:pt x="176689" y="273844"/>
                    </a:cubicBezTo>
                    <a:cubicBezTo>
                      <a:pt x="222409" y="273844"/>
                      <a:pt x="267176" y="235744"/>
                      <a:pt x="267176" y="171926"/>
                    </a:cubicBezTo>
                    <a:cubicBezTo>
                      <a:pt x="266224" y="127159"/>
                      <a:pt x="230029" y="76676"/>
                      <a:pt x="173831" y="76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7" name="Freeform: Shape 11">
                <a:extLst>
                  <a:ext uri="{FF2B5EF4-FFF2-40B4-BE49-F238E27FC236}">
                    <a16:creationId xmlns:a16="http://schemas.microsoft.com/office/drawing/2014/main" id="{B82A4C96-D3F6-0C4C-8632-48A305491DB5}"/>
                  </a:ext>
                </a:extLst>
              </p:cNvPr>
              <p:cNvSpPr/>
              <p:nvPr/>
            </p:nvSpPr>
            <p:spPr>
              <a:xfrm>
                <a:off x="6629876" y="3247549"/>
                <a:ext cx="342900" cy="342900"/>
              </a:xfrm>
              <a:custGeom>
                <a:avLst/>
                <a:gdLst>
                  <a:gd name="connsiteX0" fmla="*/ 339566 w 342900"/>
                  <a:gd name="connsiteY0" fmla="*/ 331946 h 342900"/>
                  <a:gd name="connsiteX1" fmla="*/ 270986 w 342900"/>
                  <a:gd name="connsiteY1" fmla="*/ 331946 h 342900"/>
                  <a:gd name="connsiteX2" fmla="*/ 270986 w 342900"/>
                  <a:gd name="connsiteY2" fmla="*/ 292894 h 342900"/>
                  <a:gd name="connsiteX3" fmla="*/ 160496 w 342900"/>
                  <a:gd name="connsiteY3" fmla="*/ 342424 h 342900"/>
                  <a:gd name="connsiteX4" fmla="*/ 7144 w 342900"/>
                  <a:gd name="connsiteY4" fmla="*/ 172879 h 342900"/>
                  <a:gd name="connsiteX5" fmla="*/ 165259 w 342900"/>
                  <a:gd name="connsiteY5" fmla="*/ 7144 h 342900"/>
                  <a:gd name="connsiteX6" fmla="*/ 270034 w 342900"/>
                  <a:gd name="connsiteY6" fmla="*/ 57626 h 342900"/>
                  <a:gd name="connsiteX7" fmla="*/ 270986 w 342900"/>
                  <a:gd name="connsiteY7" fmla="*/ 57626 h 342900"/>
                  <a:gd name="connsiteX8" fmla="*/ 270986 w 342900"/>
                  <a:gd name="connsiteY8" fmla="*/ 17621 h 342900"/>
                  <a:gd name="connsiteX9" fmla="*/ 340519 w 342900"/>
                  <a:gd name="connsiteY9" fmla="*/ 17621 h 342900"/>
                  <a:gd name="connsiteX10" fmla="*/ 340519 w 342900"/>
                  <a:gd name="connsiteY10" fmla="*/ 331946 h 342900"/>
                  <a:gd name="connsiteX11" fmla="*/ 176689 w 342900"/>
                  <a:gd name="connsiteY11" fmla="*/ 75724 h 342900"/>
                  <a:gd name="connsiteX12" fmla="*/ 83344 w 342900"/>
                  <a:gd name="connsiteY12" fmla="*/ 175736 h 342900"/>
                  <a:gd name="connsiteX13" fmla="*/ 176689 w 342900"/>
                  <a:gd name="connsiteY13" fmla="*/ 272891 h 342900"/>
                  <a:gd name="connsiteX14" fmla="*/ 268129 w 342900"/>
                  <a:gd name="connsiteY14" fmla="*/ 173831 h 342900"/>
                  <a:gd name="connsiteX15" fmla="*/ 176689 w 342900"/>
                  <a:gd name="connsiteY15" fmla="*/ 7572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900" h="342900">
                    <a:moveTo>
                      <a:pt x="339566" y="331946"/>
                    </a:moveTo>
                    <a:lnTo>
                      <a:pt x="270986" y="331946"/>
                    </a:lnTo>
                    <a:lnTo>
                      <a:pt x="270986" y="292894"/>
                    </a:lnTo>
                    <a:cubicBezTo>
                      <a:pt x="247174" y="321469"/>
                      <a:pt x="200501" y="342424"/>
                      <a:pt x="160496" y="342424"/>
                    </a:cubicBezTo>
                    <a:cubicBezTo>
                      <a:pt x="79534" y="342424"/>
                      <a:pt x="7144" y="277654"/>
                      <a:pt x="7144" y="172879"/>
                    </a:cubicBezTo>
                    <a:cubicBezTo>
                      <a:pt x="7144" y="76676"/>
                      <a:pt x="77629" y="7144"/>
                      <a:pt x="165259" y="7144"/>
                    </a:cubicBezTo>
                    <a:cubicBezTo>
                      <a:pt x="229076" y="7144"/>
                      <a:pt x="267176" y="52864"/>
                      <a:pt x="270034" y="57626"/>
                    </a:cubicBezTo>
                    <a:lnTo>
                      <a:pt x="270986" y="57626"/>
                    </a:lnTo>
                    <a:lnTo>
                      <a:pt x="270986" y="17621"/>
                    </a:lnTo>
                    <a:lnTo>
                      <a:pt x="340519" y="17621"/>
                    </a:lnTo>
                    <a:lnTo>
                      <a:pt x="340519" y="331946"/>
                    </a:lnTo>
                    <a:close/>
                    <a:moveTo>
                      <a:pt x="176689" y="75724"/>
                    </a:moveTo>
                    <a:cubicBezTo>
                      <a:pt x="114776" y="75724"/>
                      <a:pt x="83344" y="129064"/>
                      <a:pt x="83344" y="175736"/>
                    </a:cubicBezTo>
                    <a:cubicBezTo>
                      <a:pt x="83344" y="229076"/>
                      <a:pt x="123349" y="272891"/>
                      <a:pt x="176689" y="272891"/>
                    </a:cubicBezTo>
                    <a:cubicBezTo>
                      <a:pt x="229076" y="272891"/>
                      <a:pt x="268129" y="231934"/>
                      <a:pt x="268129" y="173831"/>
                    </a:cubicBezTo>
                    <a:cubicBezTo>
                      <a:pt x="268129" y="108109"/>
                      <a:pt x="221456" y="75724"/>
                      <a:pt x="176689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8" name="Freeform: Shape 12">
                <a:extLst>
                  <a:ext uri="{FF2B5EF4-FFF2-40B4-BE49-F238E27FC236}">
                    <a16:creationId xmlns:a16="http://schemas.microsoft.com/office/drawing/2014/main" id="{E74479B0-14E6-8B41-A29A-9CD9E8CF37A8}"/>
                  </a:ext>
                </a:extLst>
              </p:cNvPr>
              <p:cNvSpPr/>
              <p:nvPr/>
            </p:nvSpPr>
            <p:spPr>
              <a:xfrm>
                <a:off x="5048726" y="3143726"/>
                <a:ext cx="228600" cy="438150"/>
              </a:xfrm>
              <a:custGeom>
                <a:avLst/>
                <a:gdLst>
                  <a:gd name="connsiteX0" fmla="*/ 162401 w 228600"/>
                  <a:gd name="connsiteY0" fmla="*/ 81439 h 438150"/>
                  <a:gd name="connsiteX1" fmla="*/ 223361 w 228600"/>
                  <a:gd name="connsiteY1" fmla="*/ 81439 h 438150"/>
                  <a:gd name="connsiteX2" fmla="*/ 223361 w 228600"/>
                  <a:gd name="connsiteY2" fmla="*/ 7144 h 438150"/>
                  <a:gd name="connsiteX3" fmla="*/ 162401 w 228600"/>
                  <a:gd name="connsiteY3" fmla="*/ 7144 h 438150"/>
                  <a:gd name="connsiteX4" fmla="*/ 141446 w 228600"/>
                  <a:gd name="connsiteY4" fmla="*/ 7144 h 438150"/>
                  <a:gd name="connsiteX5" fmla="*/ 75724 w 228600"/>
                  <a:gd name="connsiteY5" fmla="*/ 32861 h 438150"/>
                  <a:gd name="connsiteX6" fmla="*/ 38576 w 228600"/>
                  <a:gd name="connsiteY6" fmla="*/ 120491 h 438150"/>
                  <a:gd name="connsiteX7" fmla="*/ 7144 w 228600"/>
                  <a:gd name="connsiteY7" fmla="*/ 120491 h 438150"/>
                  <a:gd name="connsiteX8" fmla="*/ 7144 w 228600"/>
                  <a:gd name="connsiteY8" fmla="*/ 187166 h 438150"/>
                  <a:gd name="connsiteX9" fmla="*/ 38576 w 228600"/>
                  <a:gd name="connsiteY9" fmla="*/ 187166 h 438150"/>
                  <a:gd name="connsiteX10" fmla="*/ 38576 w 228600"/>
                  <a:gd name="connsiteY10" fmla="*/ 187166 h 438150"/>
                  <a:gd name="connsiteX11" fmla="*/ 38576 w 228600"/>
                  <a:gd name="connsiteY11" fmla="*/ 434816 h 438150"/>
                  <a:gd name="connsiteX12" fmla="*/ 113824 w 228600"/>
                  <a:gd name="connsiteY12" fmla="*/ 434816 h 438150"/>
                  <a:gd name="connsiteX13" fmla="*/ 113824 w 228600"/>
                  <a:gd name="connsiteY13" fmla="*/ 187166 h 438150"/>
                  <a:gd name="connsiteX14" fmla="*/ 179546 w 228600"/>
                  <a:gd name="connsiteY14" fmla="*/ 187166 h 438150"/>
                  <a:gd name="connsiteX15" fmla="*/ 223361 w 228600"/>
                  <a:gd name="connsiteY15" fmla="*/ 120491 h 438150"/>
                  <a:gd name="connsiteX16" fmla="*/ 114776 w 228600"/>
                  <a:gd name="connsiteY16" fmla="*/ 120491 h 438150"/>
                  <a:gd name="connsiteX17" fmla="*/ 162401 w 228600"/>
                  <a:gd name="connsiteY17" fmla="*/ 814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438150">
                    <a:moveTo>
                      <a:pt x="162401" y="81439"/>
                    </a:moveTo>
                    <a:lnTo>
                      <a:pt x="223361" y="81439"/>
                    </a:lnTo>
                    <a:lnTo>
                      <a:pt x="223361" y="7144"/>
                    </a:lnTo>
                    <a:lnTo>
                      <a:pt x="162401" y="7144"/>
                    </a:lnTo>
                    <a:lnTo>
                      <a:pt x="141446" y="7144"/>
                    </a:lnTo>
                    <a:cubicBezTo>
                      <a:pt x="118586" y="7144"/>
                      <a:pt x="92869" y="16669"/>
                      <a:pt x="75724" y="32861"/>
                    </a:cubicBezTo>
                    <a:cubicBezTo>
                      <a:pt x="44291" y="61436"/>
                      <a:pt x="40481" y="99536"/>
                      <a:pt x="38576" y="120491"/>
                    </a:cubicBezTo>
                    <a:lnTo>
                      <a:pt x="7144" y="120491"/>
                    </a:lnTo>
                    <a:lnTo>
                      <a:pt x="7144" y="187166"/>
                    </a:lnTo>
                    <a:lnTo>
                      <a:pt x="38576" y="187166"/>
                    </a:lnTo>
                    <a:lnTo>
                      <a:pt x="38576" y="187166"/>
                    </a:lnTo>
                    <a:lnTo>
                      <a:pt x="38576" y="434816"/>
                    </a:lnTo>
                    <a:lnTo>
                      <a:pt x="113824" y="434816"/>
                    </a:lnTo>
                    <a:lnTo>
                      <a:pt x="113824" y="187166"/>
                    </a:lnTo>
                    <a:lnTo>
                      <a:pt x="179546" y="187166"/>
                    </a:lnTo>
                    <a:lnTo>
                      <a:pt x="223361" y="120491"/>
                    </a:lnTo>
                    <a:lnTo>
                      <a:pt x="114776" y="120491"/>
                    </a:lnTo>
                    <a:cubicBezTo>
                      <a:pt x="116681" y="82391"/>
                      <a:pt x="133826" y="82391"/>
                      <a:pt x="162401" y="81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69" name="Freeform: Shape 13">
                <a:extLst>
                  <a:ext uri="{FF2B5EF4-FFF2-40B4-BE49-F238E27FC236}">
                    <a16:creationId xmlns:a16="http://schemas.microsoft.com/office/drawing/2014/main" id="{F1309553-CB40-E94A-BA3E-6B578DB53844}"/>
                  </a:ext>
                </a:extLst>
              </p:cNvPr>
              <p:cNvSpPr/>
              <p:nvPr/>
            </p:nvSpPr>
            <p:spPr>
              <a:xfrm>
                <a:off x="6993731" y="3253264"/>
                <a:ext cx="104775" cy="104775"/>
              </a:xfrm>
              <a:custGeom>
                <a:avLst/>
                <a:gdLst>
                  <a:gd name="connsiteX0" fmla="*/ 35719 w 104775"/>
                  <a:gd name="connsiteY0" fmla="*/ 28099 h 104775"/>
                  <a:gd name="connsiteX1" fmla="*/ 35719 w 104775"/>
                  <a:gd name="connsiteY1" fmla="*/ 83344 h 104775"/>
                  <a:gd name="connsiteX2" fmla="*/ 47149 w 104775"/>
                  <a:gd name="connsiteY2" fmla="*/ 83344 h 104775"/>
                  <a:gd name="connsiteX3" fmla="*/ 47149 w 104775"/>
                  <a:gd name="connsiteY3" fmla="*/ 61436 h 104775"/>
                  <a:gd name="connsiteX4" fmla="*/ 56674 w 104775"/>
                  <a:gd name="connsiteY4" fmla="*/ 61436 h 104775"/>
                  <a:gd name="connsiteX5" fmla="*/ 66199 w 104775"/>
                  <a:gd name="connsiteY5" fmla="*/ 72866 h 104775"/>
                  <a:gd name="connsiteX6" fmla="*/ 68104 w 104775"/>
                  <a:gd name="connsiteY6" fmla="*/ 83344 h 104775"/>
                  <a:gd name="connsiteX7" fmla="*/ 79534 w 104775"/>
                  <a:gd name="connsiteY7" fmla="*/ 83344 h 104775"/>
                  <a:gd name="connsiteX8" fmla="*/ 77629 w 104775"/>
                  <a:gd name="connsiteY8" fmla="*/ 70961 h 104775"/>
                  <a:gd name="connsiteX9" fmla="*/ 68104 w 104775"/>
                  <a:gd name="connsiteY9" fmla="*/ 57626 h 104775"/>
                  <a:gd name="connsiteX10" fmla="*/ 68104 w 104775"/>
                  <a:gd name="connsiteY10" fmla="*/ 57626 h 104775"/>
                  <a:gd name="connsiteX11" fmla="*/ 78581 w 104775"/>
                  <a:gd name="connsiteY11" fmla="*/ 44291 h 104775"/>
                  <a:gd name="connsiteX12" fmla="*/ 59531 w 104775"/>
                  <a:gd name="connsiteY12" fmla="*/ 29051 h 104775"/>
                  <a:gd name="connsiteX13" fmla="*/ 35719 w 104775"/>
                  <a:gd name="connsiteY13" fmla="*/ 29051 h 104775"/>
                  <a:gd name="connsiteX14" fmla="*/ 35719 w 104775"/>
                  <a:gd name="connsiteY14" fmla="*/ 28099 h 104775"/>
                  <a:gd name="connsiteX15" fmla="*/ 35719 w 104775"/>
                  <a:gd name="connsiteY15" fmla="*/ 28099 h 104775"/>
                  <a:gd name="connsiteX16" fmla="*/ 35719 w 104775"/>
                  <a:gd name="connsiteY16" fmla="*/ 28099 h 104775"/>
                  <a:gd name="connsiteX17" fmla="*/ 46196 w 104775"/>
                  <a:gd name="connsiteY17" fmla="*/ 37624 h 104775"/>
                  <a:gd name="connsiteX18" fmla="*/ 57626 w 104775"/>
                  <a:gd name="connsiteY18" fmla="*/ 37624 h 104775"/>
                  <a:gd name="connsiteX19" fmla="*/ 67151 w 104775"/>
                  <a:gd name="connsiteY19" fmla="*/ 44291 h 104775"/>
                  <a:gd name="connsiteX20" fmla="*/ 56674 w 104775"/>
                  <a:gd name="connsiteY20" fmla="*/ 52864 h 104775"/>
                  <a:gd name="connsiteX21" fmla="*/ 47149 w 104775"/>
                  <a:gd name="connsiteY21" fmla="*/ 52864 h 104775"/>
                  <a:gd name="connsiteX22" fmla="*/ 47149 w 104775"/>
                  <a:gd name="connsiteY22" fmla="*/ 37624 h 104775"/>
                  <a:gd name="connsiteX23" fmla="*/ 46196 w 104775"/>
                  <a:gd name="connsiteY23" fmla="*/ 37624 h 104775"/>
                  <a:gd name="connsiteX24" fmla="*/ 46196 w 104775"/>
                  <a:gd name="connsiteY24" fmla="*/ 37624 h 104775"/>
                  <a:gd name="connsiteX25" fmla="*/ 46196 w 104775"/>
                  <a:gd name="connsiteY25" fmla="*/ 37624 h 104775"/>
                  <a:gd name="connsiteX26" fmla="*/ 55721 w 104775"/>
                  <a:gd name="connsiteY26" fmla="*/ 7144 h 104775"/>
                  <a:gd name="connsiteX27" fmla="*/ 7144 w 104775"/>
                  <a:gd name="connsiteY27" fmla="*/ 55721 h 104775"/>
                  <a:gd name="connsiteX28" fmla="*/ 55721 w 104775"/>
                  <a:gd name="connsiteY28" fmla="*/ 104299 h 104775"/>
                  <a:gd name="connsiteX29" fmla="*/ 103346 w 104775"/>
                  <a:gd name="connsiteY29" fmla="*/ 55721 h 104775"/>
                  <a:gd name="connsiteX30" fmla="*/ 55721 w 104775"/>
                  <a:gd name="connsiteY30" fmla="*/ 7144 h 104775"/>
                  <a:gd name="connsiteX31" fmla="*/ 55721 w 104775"/>
                  <a:gd name="connsiteY31" fmla="*/ 7144 h 104775"/>
                  <a:gd name="connsiteX32" fmla="*/ 55721 w 104775"/>
                  <a:gd name="connsiteY32" fmla="*/ 7144 h 104775"/>
                  <a:gd name="connsiteX33" fmla="*/ 55721 w 104775"/>
                  <a:gd name="connsiteY33" fmla="*/ 7144 h 104775"/>
                  <a:gd name="connsiteX34" fmla="*/ 55721 w 104775"/>
                  <a:gd name="connsiteY34" fmla="*/ 18574 h 104775"/>
                  <a:gd name="connsiteX35" fmla="*/ 92869 w 104775"/>
                  <a:gd name="connsiteY35" fmla="*/ 55721 h 104775"/>
                  <a:gd name="connsiteX36" fmla="*/ 55721 w 104775"/>
                  <a:gd name="connsiteY36" fmla="*/ 92869 h 104775"/>
                  <a:gd name="connsiteX37" fmla="*/ 18574 w 104775"/>
                  <a:gd name="connsiteY37" fmla="*/ 55721 h 104775"/>
                  <a:gd name="connsiteX38" fmla="*/ 55721 w 104775"/>
                  <a:gd name="connsiteY38" fmla="*/ 18574 h 104775"/>
                  <a:gd name="connsiteX39" fmla="*/ 55721 w 104775"/>
                  <a:gd name="connsiteY39" fmla="*/ 18574 h 104775"/>
                  <a:gd name="connsiteX40" fmla="*/ 55721 w 104775"/>
                  <a:gd name="connsiteY40" fmla="*/ 18574 h 104775"/>
                  <a:gd name="connsiteX41" fmla="*/ 55721 w 104775"/>
                  <a:gd name="connsiteY41" fmla="*/ 1857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775" h="104775">
                    <a:moveTo>
                      <a:pt x="35719" y="28099"/>
                    </a:moveTo>
                    <a:lnTo>
                      <a:pt x="35719" y="83344"/>
                    </a:lnTo>
                    <a:lnTo>
                      <a:pt x="47149" y="83344"/>
                    </a:lnTo>
                    <a:lnTo>
                      <a:pt x="47149" y="61436"/>
                    </a:lnTo>
                    <a:lnTo>
                      <a:pt x="56674" y="61436"/>
                    </a:lnTo>
                    <a:cubicBezTo>
                      <a:pt x="64294" y="62389"/>
                      <a:pt x="66199" y="64294"/>
                      <a:pt x="66199" y="72866"/>
                    </a:cubicBezTo>
                    <a:cubicBezTo>
                      <a:pt x="66199" y="79534"/>
                      <a:pt x="67151" y="81439"/>
                      <a:pt x="68104" y="83344"/>
                    </a:cubicBezTo>
                    <a:lnTo>
                      <a:pt x="79534" y="83344"/>
                    </a:lnTo>
                    <a:cubicBezTo>
                      <a:pt x="78581" y="81439"/>
                      <a:pt x="78581" y="79534"/>
                      <a:pt x="77629" y="70961"/>
                    </a:cubicBezTo>
                    <a:cubicBezTo>
                      <a:pt x="77629" y="64294"/>
                      <a:pt x="75724" y="59531"/>
                      <a:pt x="68104" y="57626"/>
                    </a:cubicBezTo>
                    <a:lnTo>
                      <a:pt x="68104" y="57626"/>
                    </a:lnTo>
                    <a:cubicBezTo>
                      <a:pt x="75724" y="55721"/>
                      <a:pt x="78581" y="50006"/>
                      <a:pt x="78581" y="44291"/>
                    </a:cubicBezTo>
                    <a:cubicBezTo>
                      <a:pt x="78581" y="29051"/>
                      <a:pt x="62389" y="29051"/>
                      <a:pt x="59531" y="29051"/>
                    </a:cubicBezTo>
                    <a:lnTo>
                      <a:pt x="35719" y="29051"/>
                    </a:lnTo>
                    <a:lnTo>
                      <a:pt x="35719" y="28099"/>
                    </a:lnTo>
                    <a:lnTo>
                      <a:pt x="35719" y="28099"/>
                    </a:lnTo>
                    <a:lnTo>
                      <a:pt x="35719" y="28099"/>
                    </a:lnTo>
                    <a:close/>
                    <a:moveTo>
                      <a:pt x="46196" y="37624"/>
                    </a:moveTo>
                    <a:lnTo>
                      <a:pt x="57626" y="37624"/>
                    </a:lnTo>
                    <a:cubicBezTo>
                      <a:pt x="62389" y="37624"/>
                      <a:pt x="66199" y="38576"/>
                      <a:pt x="67151" y="44291"/>
                    </a:cubicBezTo>
                    <a:cubicBezTo>
                      <a:pt x="67151" y="52864"/>
                      <a:pt x="60484" y="52864"/>
                      <a:pt x="56674" y="52864"/>
                    </a:cubicBezTo>
                    <a:lnTo>
                      <a:pt x="47149" y="52864"/>
                    </a:lnTo>
                    <a:lnTo>
                      <a:pt x="47149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lnTo>
                      <a:pt x="46196" y="37624"/>
                    </a:lnTo>
                    <a:close/>
                    <a:moveTo>
                      <a:pt x="55721" y="7144"/>
                    </a:moveTo>
                    <a:cubicBezTo>
                      <a:pt x="29051" y="7144"/>
                      <a:pt x="7144" y="29051"/>
                      <a:pt x="7144" y="55721"/>
                    </a:cubicBezTo>
                    <a:cubicBezTo>
                      <a:pt x="7144" y="82391"/>
                      <a:pt x="28099" y="104299"/>
                      <a:pt x="55721" y="104299"/>
                    </a:cubicBezTo>
                    <a:cubicBezTo>
                      <a:pt x="82391" y="104299"/>
                      <a:pt x="103346" y="82391"/>
                      <a:pt x="103346" y="55721"/>
                    </a:cubicBezTo>
                    <a:cubicBezTo>
                      <a:pt x="104299" y="29051"/>
                      <a:pt x="82391" y="7144"/>
                      <a:pt x="55721" y="7144"/>
                    </a:cubicBezTo>
                    <a:lnTo>
                      <a:pt x="55721" y="7144"/>
                    </a:lnTo>
                    <a:lnTo>
                      <a:pt x="55721" y="7144"/>
                    </a:lnTo>
                    <a:lnTo>
                      <a:pt x="55721" y="7144"/>
                    </a:lnTo>
                    <a:close/>
                    <a:moveTo>
                      <a:pt x="55721" y="18574"/>
                    </a:moveTo>
                    <a:cubicBezTo>
                      <a:pt x="76676" y="18574"/>
                      <a:pt x="92869" y="35719"/>
                      <a:pt x="92869" y="55721"/>
                    </a:cubicBezTo>
                    <a:cubicBezTo>
                      <a:pt x="92869" y="76676"/>
                      <a:pt x="76676" y="92869"/>
                      <a:pt x="55721" y="92869"/>
                    </a:cubicBezTo>
                    <a:cubicBezTo>
                      <a:pt x="34766" y="92869"/>
                      <a:pt x="18574" y="75724"/>
                      <a:pt x="18574" y="55721"/>
                    </a:cubicBezTo>
                    <a:cubicBezTo>
                      <a:pt x="19526" y="35719"/>
                      <a:pt x="34766" y="18574"/>
                      <a:pt x="55721" y="18574"/>
                    </a:cubicBezTo>
                    <a:lnTo>
                      <a:pt x="55721" y="18574"/>
                    </a:lnTo>
                    <a:lnTo>
                      <a:pt x="55721" y="18574"/>
                    </a:lnTo>
                    <a:lnTo>
                      <a:pt x="55721" y="185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750AF6-F919-BA40-A397-CCFCD8DF8F8C}"/>
              </a:ext>
            </a:extLst>
          </p:cNvPr>
          <p:cNvGrpSpPr/>
          <p:nvPr/>
        </p:nvGrpSpPr>
        <p:grpSpPr>
          <a:xfrm>
            <a:off x="500622" y="356553"/>
            <a:ext cx="3787600" cy="579140"/>
            <a:chOff x="353568" y="201662"/>
            <a:chExt cx="3787600" cy="57914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E40351F7-923B-4441-A118-BBBEC1CE0F89}"/>
                </a:ext>
              </a:extLst>
            </p:cNvPr>
            <p:cNvSpPr/>
            <p:nvPr/>
          </p:nvSpPr>
          <p:spPr>
            <a:xfrm>
              <a:off x="353568" y="201662"/>
              <a:ext cx="3787600" cy="5791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itle 2">
              <a:extLst>
                <a:ext uri="{FF2B5EF4-FFF2-40B4-BE49-F238E27FC236}">
                  <a16:creationId xmlns:a16="http://schemas.microsoft.com/office/drawing/2014/main" id="{7162FF6E-5E47-F34F-A314-2F2F135A961A}"/>
                </a:ext>
              </a:extLst>
            </p:cNvPr>
            <p:cNvSpPr txBox="1">
              <a:spLocks/>
            </p:cNvSpPr>
            <p:nvPr/>
          </p:nvSpPr>
          <p:spPr>
            <a:xfrm>
              <a:off x="539463" y="236640"/>
              <a:ext cx="3423028" cy="40392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00" b="1" kern="1200" cap="all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/>
                <a:t>The </a:t>
              </a:r>
              <a:r>
                <a:rPr lang="en-CA" dirty="0" err="1"/>
                <a:t>Fibryga</a:t>
              </a:r>
              <a:r>
                <a:rPr lang="en-CA" baseline="30000" dirty="0"/>
                <a:t>®</a:t>
              </a:r>
              <a:r>
                <a:rPr lang="en-CA" dirty="0"/>
                <a:t> clinical program*</a:t>
              </a:r>
              <a:endParaRPr lang="en-US" dirty="0"/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4404FB7-C5E1-5E46-990B-8330A8084B32}"/>
              </a:ext>
            </a:extLst>
          </p:cNvPr>
          <p:cNvCxnSpPr>
            <a:cxnSpLocks/>
          </p:cNvCxnSpPr>
          <p:nvPr/>
        </p:nvCxnSpPr>
        <p:spPr>
          <a:xfrm>
            <a:off x="7247480" y="3252413"/>
            <a:ext cx="1387480" cy="0"/>
          </a:xfrm>
          <a:prstGeom prst="line">
            <a:avLst/>
          </a:prstGeom>
          <a:ln w="22225" cap="rnd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63502E6-5E35-ED49-8AC7-A9E2AA72B6BB}"/>
              </a:ext>
            </a:extLst>
          </p:cNvPr>
          <p:cNvSpPr/>
          <p:nvPr/>
        </p:nvSpPr>
        <p:spPr>
          <a:xfrm>
            <a:off x="7080019" y="3331365"/>
            <a:ext cx="1756471" cy="108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81000" rIns="162000" bIns="8100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Hebrew Scholar" charset="-79"/>
                <a:cs typeface="Arial Hebrew Scholar" charset="-79"/>
              </a:rPr>
              <a:t>Phase </a:t>
            </a:r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Hebrew Scholar" charset="-79"/>
                <a:cs typeface="Arial Hebrew Scholar" charset="-79"/>
              </a:rPr>
              <a:t>IIIb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Hebrew Scholar" charset="-79"/>
                <a:cs typeface="Arial Hebrew Scholar" charset="-79"/>
              </a:rPr>
              <a:t> </a:t>
            </a:r>
            <a:r>
              <a:rPr lang="en-CA" sz="1000" dirty="0">
                <a:solidFill>
                  <a:srgbClr val="595959"/>
                </a:solidFill>
              </a:rPr>
              <a:t>study to evaluate the efficacy   and safety in acute surgical bleeding in children and adolescents (aged &lt;12 years).</a:t>
            </a:r>
            <a:r>
              <a:rPr lang="en-CA" sz="1000" baseline="30000" dirty="0">
                <a:solidFill>
                  <a:srgbClr val="595959"/>
                </a:solidFill>
              </a:rPr>
              <a:t>5</a:t>
            </a:r>
            <a:r>
              <a:rPr lang="en-CA" sz="1000" dirty="0">
                <a:solidFill>
                  <a:srgbClr val="595959"/>
                </a:solidFill>
              </a:rPr>
              <a:t> </a:t>
            </a:r>
            <a:endParaRPr lang="en-US" sz="1000" dirty="0">
              <a:solidFill>
                <a:srgbClr val="595959"/>
              </a:solidFill>
              <a:latin typeface="+mj-lt"/>
              <a:ea typeface="Arial Hebrew Scholar" charset="-79"/>
              <a:cs typeface="Arial Hebrew Scholar" charset="-79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838D4D7D-6AA5-4A4F-A2CD-090A30427291}"/>
              </a:ext>
            </a:extLst>
          </p:cNvPr>
          <p:cNvSpPr/>
          <p:nvPr/>
        </p:nvSpPr>
        <p:spPr>
          <a:xfrm>
            <a:off x="5446586" y="2777098"/>
            <a:ext cx="1144369" cy="351028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60CECC7-6473-0043-AD91-636224DBC279}"/>
              </a:ext>
            </a:extLst>
          </p:cNvPr>
          <p:cNvSpPr/>
          <p:nvPr/>
        </p:nvSpPr>
        <p:spPr>
          <a:xfrm>
            <a:off x="5531231" y="2803997"/>
            <a:ext cx="1059724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FORMA-02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D956B70-5753-AF48-AD86-E78317D30660}"/>
              </a:ext>
            </a:extLst>
          </p:cNvPr>
          <p:cNvCxnSpPr>
            <a:cxnSpLocks/>
          </p:cNvCxnSpPr>
          <p:nvPr/>
        </p:nvCxnSpPr>
        <p:spPr>
          <a:xfrm>
            <a:off x="5424117" y="3252413"/>
            <a:ext cx="1263939" cy="0"/>
          </a:xfrm>
          <a:prstGeom prst="line">
            <a:avLst/>
          </a:prstGeom>
          <a:ln w="22225" cap="rnd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7C6D5332-05D6-2C48-B4E7-32B50D916B0A}"/>
              </a:ext>
            </a:extLst>
          </p:cNvPr>
          <p:cNvSpPr/>
          <p:nvPr/>
        </p:nvSpPr>
        <p:spPr>
          <a:xfrm>
            <a:off x="5285583" y="3353815"/>
            <a:ext cx="1500015" cy="108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81000" rIns="162000" bIns="8100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Hebrew Scholar" charset="-79"/>
                <a:cs typeface="Arial Hebrew Scholar" charset="-79"/>
              </a:rPr>
              <a:t>Phase III </a:t>
            </a:r>
            <a:r>
              <a:rPr lang="en-CA" sz="1000" dirty="0">
                <a:solidFill>
                  <a:srgbClr val="595959"/>
                </a:solidFill>
              </a:rPr>
              <a:t>safety and efficacy study for </a:t>
            </a:r>
          </a:p>
          <a:p>
            <a:r>
              <a:rPr lang="en-CA" sz="1000" dirty="0">
                <a:solidFill>
                  <a:srgbClr val="595959"/>
                </a:solidFill>
              </a:rPr>
              <a:t>on-demand treatment of bleeds and for preventing bleeding in surgery.</a:t>
            </a:r>
            <a:r>
              <a:rPr lang="en-CA" sz="1000" baseline="30000" dirty="0">
                <a:solidFill>
                  <a:srgbClr val="595959"/>
                </a:solidFill>
              </a:rPr>
              <a:t>4</a:t>
            </a:r>
            <a:r>
              <a:rPr lang="en-CA" sz="1000" dirty="0">
                <a:solidFill>
                  <a:srgbClr val="595959"/>
                </a:solidFill>
              </a:rPr>
              <a:t> </a:t>
            </a:r>
            <a:endParaRPr lang="en-US" sz="1000" dirty="0">
              <a:solidFill>
                <a:srgbClr val="595959"/>
              </a:solidFill>
              <a:ea typeface="Arial Hebrew Scholar" charset="-79"/>
              <a:cs typeface="Arial Hebrew Scholar" charset="-79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31C9C93-BFCA-574D-BBAC-6C4052B79C01}"/>
              </a:ext>
            </a:extLst>
          </p:cNvPr>
          <p:cNvSpPr/>
          <p:nvPr/>
        </p:nvSpPr>
        <p:spPr>
          <a:xfrm>
            <a:off x="3273034" y="2560510"/>
            <a:ext cx="1723996" cy="2191295"/>
          </a:xfrm>
          <a:prstGeom prst="roundRect">
            <a:avLst>
              <a:gd name="adj" fmla="val 8068"/>
            </a:avLst>
          </a:prstGeom>
          <a:solidFill>
            <a:srgbClr val="595959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3B4C7070-0DAA-CF48-9A41-7443CC271494}"/>
              </a:ext>
            </a:extLst>
          </p:cNvPr>
          <p:cNvSpPr/>
          <p:nvPr/>
        </p:nvSpPr>
        <p:spPr>
          <a:xfrm>
            <a:off x="3534596" y="2777098"/>
            <a:ext cx="1100350" cy="351028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0ED8E18-EF25-B045-83CA-8B0A213D02AE}"/>
              </a:ext>
            </a:extLst>
          </p:cNvPr>
          <p:cNvSpPr/>
          <p:nvPr/>
        </p:nvSpPr>
        <p:spPr>
          <a:xfrm>
            <a:off x="3645677" y="2803997"/>
            <a:ext cx="990694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FORMA-01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D2FDA0C-E510-2E49-A93E-06BC13663A26}"/>
              </a:ext>
            </a:extLst>
          </p:cNvPr>
          <p:cNvCxnSpPr>
            <a:cxnSpLocks/>
          </p:cNvCxnSpPr>
          <p:nvPr/>
        </p:nvCxnSpPr>
        <p:spPr>
          <a:xfrm>
            <a:off x="3575825" y="3252413"/>
            <a:ext cx="1059121" cy="0"/>
          </a:xfrm>
          <a:prstGeom prst="line">
            <a:avLst/>
          </a:prstGeom>
          <a:ln w="22225" cap="rnd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A7BAEB3B-3A3D-684E-B42A-635311A3408B}"/>
              </a:ext>
            </a:extLst>
          </p:cNvPr>
          <p:cNvSpPr/>
          <p:nvPr/>
        </p:nvSpPr>
        <p:spPr>
          <a:xfrm>
            <a:off x="3458311" y="3353815"/>
            <a:ext cx="1254216" cy="933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81000" rIns="162000" bIns="8100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Hebrew Scholar" charset="-79"/>
                <a:cs typeface="Arial Hebrew Scholar" charset="-79"/>
              </a:rPr>
              <a:t>Phase II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Arial Hebrew Scholar" charset="-79"/>
                <a:cs typeface="Arial Hebrew Scholar" charset="-79"/>
              </a:rPr>
              <a:t>, </a:t>
            </a:r>
            <a:r>
              <a:rPr lang="en-CA" sz="1000" dirty="0">
                <a:solidFill>
                  <a:srgbClr val="595959"/>
                </a:solidFill>
              </a:rPr>
              <a:t>comparative, pharmacokinetic (PK) study vs. RiaSTAP</a:t>
            </a:r>
            <a:r>
              <a:rPr lang="en-CA" sz="1000" baseline="30000" dirty="0">
                <a:solidFill>
                  <a:srgbClr val="595959"/>
                </a:solidFill>
              </a:rPr>
              <a:t>®</a:t>
            </a:r>
            <a:r>
              <a:rPr lang="en-CA" sz="1000" dirty="0">
                <a:solidFill>
                  <a:srgbClr val="595959"/>
                </a:solidFill>
              </a:rPr>
              <a:t>.</a:t>
            </a:r>
            <a:r>
              <a:rPr lang="en-CA" sz="1000" baseline="30000" dirty="0">
                <a:solidFill>
                  <a:srgbClr val="595959"/>
                </a:solidFill>
              </a:rPr>
              <a:t>3</a:t>
            </a:r>
            <a:r>
              <a:rPr lang="en-CA" sz="1000" dirty="0">
                <a:solidFill>
                  <a:srgbClr val="595959"/>
                </a:solidFill>
              </a:rPr>
              <a:t> </a:t>
            </a:r>
            <a:endParaRPr lang="en-US" sz="1000" dirty="0">
              <a:solidFill>
                <a:srgbClr val="595959"/>
              </a:solidFill>
              <a:ea typeface="Arial Hebrew Scholar" charset="-79"/>
              <a:cs typeface="Arial Hebrew Scholar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2C78D-BAB0-4788-8BF9-A2F60B647386}"/>
              </a:ext>
            </a:extLst>
          </p:cNvPr>
          <p:cNvSpPr txBox="1"/>
          <p:nvPr/>
        </p:nvSpPr>
        <p:spPr>
          <a:xfrm>
            <a:off x="3623513" y="4876092"/>
            <a:ext cx="1023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7C08E7-F3A9-4318-9C06-B3BC96ACCCE8}"/>
              </a:ext>
            </a:extLst>
          </p:cNvPr>
          <p:cNvSpPr txBox="1"/>
          <p:nvPr/>
        </p:nvSpPr>
        <p:spPr>
          <a:xfrm>
            <a:off x="5584480" y="4874388"/>
            <a:ext cx="1023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8231CE-9B8C-432F-A9D8-99FB124DC734}"/>
              </a:ext>
            </a:extLst>
          </p:cNvPr>
          <p:cNvSpPr txBox="1"/>
          <p:nvPr/>
        </p:nvSpPr>
        <p:spPr>
          <a:xfrm>
            <a:off x="7441750" y="4876092"/>
            <a:ext cx="1023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2861549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fpPXHpmlJH26X6vlxl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fpPXHpmlJH26X6vlxl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VwOPh_vUBNZ8PhrYbAL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ibryga">
      <a:dk1>
        <a:srgbClr val="000000"/>
      </a:dk1>
      <a:lt1>
        <a:srgbClr val="FFFFFF"/>
      </a:lt1>
      <a:dk2>
        <a:srgbClr val="44546A"/>
      </a:dk2>
      <a:lt2>
        <a:srgbClr val="9D9598"/>
      </a:lt2>
      <a:accent1>
        <a:srgbClr val="A2306D"/>
      </a:accent1>
      <a:accent2>
        <a:srgbClr val="F0E5EA"/>
      </a:accent2>
      <a:accent3>
        <a:srgbClr val="987CB1"/>
      </a:accent3>
      <a:accent4>
        <a:srgbClr val="00B8C3"/>
      </a:accent4>
      <a:accent5>
        <a:srgbClr val="3C63AE"/>
      </a:accent5>
      <a:accent6>
        <a:srgbClr val="FFC720"/>
      </a:accent6>
      <a:hlink>
        <a:srgbClr val="44546A"/>
      </a:hlink>
      <a:folHlink>
        <a:srgbClr val="44546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Fibryga">
      <a:dk1>
        <a:srgbClr val="000000"/>
      </a:dk1>
      <a:lt1>
        <a:srgbClr val="FFFFFF"/>
      </a:lt1>
      <a:dk2>
        <a:srgbClr val="44546A"/>
      </a:dk2>
      <a:lt2>
        <a:srgbClr val="9D9598"/>
      </a:lt2>
      <a:accent1>
        <a:srgbClr val="A2306D"/>
      </a:accent1>
      <a:accent2>
        <a:srgbClr val="F0E5EA"/>
      </a:accent2>
      <a:accent3>
        <a:srgbClr val="987CB1"/>
      </a:accent3>
      <a:accent4>
        <a:srgbClr val="00B8C3"/>
      </a:accent4>
      <a:accent5>
        <a:srgbClr val="3C63AE"/>
      </a:accent5>
      <a:accent6>
        <a:srgbClr val="FFC720"/>
      </a:accent6>
      <a:hlink>
        <a:srgbClr val="44546A"/>
      </a:hlink>
      <a:folHlink>
        <a:srgbClr val="44546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2902</Words>
  <Application>Microsoft Office PowerPoint</Application>
  <PresentationFormat>Widescreen</PresentationFormat>
  <Paragraphs>272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Symbol</vt:lpstr>
      <vt:lpstr>Times New Roman</vt:lpstr>
      <vt:lpstr>Wingdings</vt:lpstr>
      <vt:lpstr>Office Theme</vt:lpstr>
      <vt:lpstr>1_Office Theme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Dosing Fibryga® in CFD1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Atout, Rama</dc:creator>
  <cp:lastModifiedBy>Al Atout, Rama</cp:lastModifiedBy>
  <cp:revision>2</cp:revision>
  <dcterms:created xsi:type="dcterms:W3CDTF">2021-05-20T15:18:01Z</dcterms:created>
  <dcterms:modified xsi:type="dcterms:W3CDTF">2021-07-27T14:19:44Z</dcterms:modified>
</cp:coreProperties>
</file>